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69" r:id="rId3"/>
    <p:sldId id="280" r:id="rId4"/>
    <p:sldId id="257" r:id="rId5"/>
    <p:sldId id="294" r:id="rId6"/>
    <p:sldId id="276" r:id="rId7"/>
    <p:sldId id="277" r:id="rId8"/>
    <p:sldId id="258" r:id="rId9"/>
    <p:sldId id="291" r:id="rId10"/>
    <p:sldId id="281" r:id="rId11"/>
    <p:sldId id="272" r:id="rId12"/>
    <p:sldId id="266" r:id="rId13"/>
    <p:sldId id="282" r:id="rId14"/>
    <p:sldId id="267" r:id="rId15"/>
    <p:sldId id="268" r:id="rId16"/>
    <p:sldId id="273" r:id="rId17"/>
    <p:sldId id="261" r:id="rId18"/>
    <p:sldId id="262" r:id="rId19"/>
    <p:sldId id="292" r:id="rId20"/>
    <p:sldId id="293" r:id="rId21"/>
    <p:sldId id="289" r:id="rId22"/>
    <p:sldId id="288" r:id="rId23"/>
    <p:sldId id="290" r:id="rId24"/>
    <p:sldId id="279" r:id="rId25"/>
    <p:sldId id="259" r:id="rId26"/>
    <p:sldId id="264" r:id="rId27"/>
    <p:sldId id="270" r:id="rId28"/>
    <p:sldId id="275" r:id="rId29"/>
    <p:sldId id="283" r:id="rId30"/>
    <p:sldId id="265" r:id="rId31"/>
    <p:sldId id="284" r:id="rId32"/>
    <p:sldId id="286" r:id="rId33"/>
    <p:sldId id="285" r:id="rId34"/>
    <p:sldId id="295" r:id="rId35"/>
    <p:sldId id="297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DB349-01CB-443F-929E-D89FA9E88F0F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3E13B-D2E8-4ABA-890B-CCD7F9CF4A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25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hihu.com/question/20584476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https://www.cnnic.net.cn/hlwfzyj/hlwxzbg/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13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http://www.zhihu.com/question/20584476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2566A-E84E-420E-B996-FBD9ED0A450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23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3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O2O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LBS </a:t>
            </a:r>
            <a:r>
              <a:rPr lang="zh-CN" altLang="en-US" dirty="0" smtClean="0"/>
              <a:t>相关的是现在电商都在做的。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2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O2O</a:t>
            </a:r>
            <a:r>
              <a:rPr lang="zh-CN" altLang="en-US" dirty="0" smtClean="0"/>
              <a:t>线上虚拟经济与线下实体经济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</a:t>
            </a:r>
            <a:r>
              <a:rPr lang="en-US" altLang="zh-CN" dirty="0" smtClean="0"/>
              <a:t>Online To Offline</a:t>
            </a:r>
            <a:r>
              <a:rPr lang="zh-CN" altLang="en-US" dirty="0" smtClean="0"/>
              <a:t>模式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的融合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85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http://service.bj.10086.cn/poffice/package/showpackagezx.action?from=bj&amp;PACKAGECODE=4GZXTC&amp;isCheck=1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86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http://www.infoq.com/cn/news/2014/07/cdn-for-mobile</a:t>
            </a:r>
          </a:p>
          <a:p>
            <a:r>
              <a:rPr lang="en-US" altLang="zh-CN" dirty="0" smtClean="0"/>
              <a:t>http://www.infoq.com/cn/articles/1sec-rule-from-tencent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6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http://www.jcodecraeer.com/a/anzhuokaifa/androidkaifa/2013/0627/1393.html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14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http://www.wooyun.org/bugs/wooyun-2010-090898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73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http://www.wooyun.org/bugs/wooyun-2010-0101471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3E13B-D2E8-4ABA-890B-CCD7F9CF4A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3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E57B1152-FD97-41AE-B2BA-9C674208A505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D1167F7-B734-43EE-9E12-5AE5A87E7E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celerator.com/titanium/" TargetMode="External"/><Relationship Id="rId2" Type="http://schemas.openxmlformats.org/officeDocument/2006/relationships/hyperlink" Target="http://phoneg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weixin.qq.com/" TargetMode="External"/><Relationship Id="rId4" Type="http://schemas.openxmlformats.org/officeDocument/2006/relationships/hyperlink" Target="http://developer.baidu.com/wiki/index.php?title=docs/lightapp/apilis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oyun.org/bugs/wooyun-2010-09089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oyun.org/bugs/wooyun-2010-010147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wooyun.org/bugs/wooyun-2010-09564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zhihu.com/question/213897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移动相关产品</a:t>
            </a:r>
            <a:r>
              <a:rPr lang="zh-CN" altLang="en-US" dirty="0"/>
              <a:t>的</a:t>
            </a:r>
            <a:r>
              <a:rPr lang="zh-CN" altLang="en-US" dirty="0" smtClean="0"/>
              <a:t>技术特征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/>
              <a:t>http://weibo.com/ghj1976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98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典型的移动电商做法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针对移动用户特征的一些尝试：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O2O</a:t>
            </a:r>
            <a:r>
              <a:rPr lang="zh-CN" altLang="en-US" dirty="0"/>
              <a:t>模式下的团</a:t>
            </a:r>
            <a:r>
              <a:rPr lang="zh-CN" altLang="en-US" dirty="0" smtClean="0"/>
              <a:t>购；</a:t>
            </a:r>
            <a:endParaRPr lang="en-US" altLang="zh-CN" dirty="0" smtClean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LBS</a:t>
            </a:r>
            <a:r>
              <a:rPr lang="zh-CN" altLang="en-US" dirty="0"/>
              <a:t>应用提供优惠券</a:t>
            </a:r>
            <a:r>
              <a:rPr lang="zh-CN" altLang="en-US" dirty="0" smtClean="0"/>
              <a:t>服务；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O2O </a:t>
            </a:r>
            <a:r>
              <a:rPr lang="zh-CN" altLang="en-US" dirty="0" smtClean="0"/>
              <a:t>分销</a:t>
            </a:r>
            <a:endParaRPr lang="en-US" altLang="zh-CN" dirty="0" smtClean="0"/>
          </a:p>
          <a:p>
            <a:pPr lvl="1"/>
            <a:r>
              <a:rPr lang="zh-CN" altLang="en-US" dirty="0"/>
              <a:t>扫</a:t>
            </a:r>
            <a:r>
              <a:rPr lang="zh-CN" altLang="en-US" dirty="0" smtClean="0"/>
              <a:t>码购物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拍照购物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移动医疗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4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移动网络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447143"/>
            <a:ext cx="17716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7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移动网络</a:t>
            </a:r>
            <a:r>
              <a:rPr lang="zh-CN" altLang="en-US" dirty="0"/>
              <a:t>特征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4221087"/>
            <a:ext cx="8229600" cy="1951429"/>
          </a:xfrm>
        </p:spPr>
        <p:txBody>
          <a:bodyPr/>
          <a:lstStyle/>
          <a:p>
            <a:r>
              <a:rPr lang="en-US" altLang="zh-CN" dirty="0" smtClean="0"/>
              <a:t>2G</a:t>
            </a:r>
            <a:r>
              <a:rPr lang="zh-CN" altLang="en-US" dirty="0" smtClean="0"/>
              <a:t>用户还很多；</a:t>
            </a:r>
            <a:endParaRPr lang="zh-CN" alt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6" y="1878045"/>
            <a:ext cx="790912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流量、费用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875631"/>
            <a:ext cx="46863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7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网络通路</a:t>
            </a:r>
            <a:endParaRPr lang="zh-CN" altLang="en-US" dirty="0"/>
          </a:p>
        </p:txBody>
      </p:sp>
      <p:pic>
        <p:nvPicPr>
          <p:cNvPr id="1026" name="Picture 2" descr="http://cdn2.infoqstatic.com/resource/news/2014/07/cdn-for-mobile/zh/resources/6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09392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8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移动网络</a:t>
            </a:r>
            <a:r>
              <a:rPr lang="zh-CN" altLang="en-US" dirty="0" smtClean="0"/>
              <a:t>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慢</a:t>
            </a:r>
            <a:r>
              <a:rPr lang="zh-CN" altLang="en-US" dirty="0"/>
              <a:t>、贵</a:t>
            </a:r>
            <a:endParaRPr lang="en-US" altLang="zh-CN" dirty="0"/>
          </a:p>
          <a:p>
            <a:pPr lvl="1"/>
            <a:r>
              <a:rPr lang="zh-CN" altLang="en-US" dirty="0"/>
              <a:t>制式多，差异大</a:t>
            </a:r>
            <a:endParaRPr lang="en-US" altLang="zh-CN" dirty="0"/>
          </a:p>
          <a:p>
            <a:pPr lvl="1"/>
            <a:r>
              <a:rPr lang="en-US" altLang="zh-CN" dirty="0"/>
              <a:t>CDN</a:t>
            </a:r>
            <a:r>
              <a:rPr lang="zh-CN" altLang="en-US" dirty="0"/>
              <a:t>加速不</a:t>
            </a:r>
            <a:r>
              <a:rPr lang="zh-CN" altLang="en-US" dirty="0" smtClean="0"/>
              <a:t>明显</a:t>
            </a:r>
            <a:endParaRPr lang="en-US" altLang="zh-CN" dirty="0" smtClean="0"/>
          </a:p>
          <a:p>
            <a:pPr lvl="1"/>
            <a:r>
              <a:rPr lang="zh-CN" altLang="en-US" dirty="0"/>
              <a:t>现实世界和网络虚拟世界</a:t>
            </a:r>
            <a:r>
              <a:rPr lang="en-US" altLang="zh-CN" dirty="0"/>
              <a:t>24</a:t>
            </a:r>
            <a:r>
              <a:rPr lang="zh-CN" altLang="en-US" dirty="0"/>
              <a:t>小时连接；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Gzip</a:t>
            </a:r>
            <a:r>
              <a:rPr lang="en-US" altLang="zh-CN" dirty="0" smtClean="0"/>
              <a:t> </a:t>
            </a:r>
            <a:r>
              <a:rPr lang="zh-CN" altLang="en-US" dirty="0" smtClean="0"/>
              <a:t>压缩，</a:t>
            </a:r>
            <a:r>
              <a:rPr lang="en-US" altLang="zh-CN" dirty="0" err="1" smtClean="0"/>
              <a:t>webp</a:t>
            </a:r>
            <a:r>
              <a:rPr lang="zh-CN" altLang="en-US" dirty="0" smtClean="0"/>
              <a:t>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83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移动终端特点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429000"/>
            <a:ext cx="25050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5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8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适配的问题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屏幕尺寸适配</a:t>
            </a:r>
            <a:endParaRPr lang="zh-CN" altLang="en-US" dirty="0"/>
          </a:p>
        </p:txBody>
      </p:sp>
      <p:pic>
        <p:nvPicPr>
          <p:cNvPr id="6146" name="Picture 2" descr="http://pic.16xx8.com/allimg/150128/021Q3K26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348880"/>
            <a:ext cx="5640288" cy="39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3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屏幕适配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屏幕尺寸分为：</a:t>
            </a:r>
            <a:r>
              <a:rPr lang="en-US" altLang="zh-CN" sz="1800" dirty="0" err="1"/>
              <a:t>small,normal,large,xlarge</a:t>
            </a:r>
            <a:r>
              <a:rPr lang="zh-CN" altLang="en-US" sz="1800" dirty="0"/>
              <a:t>分别表示小，中，大，超大屏</a:t>
            </a:r>
          </a:p>
          <a:p>
            <a:r>
              <a:rPr lang="zh-CN" altLang="en-US" sz="1800" dirty="0"/>
              <a:t>屏幕密度分为：</a:t>
            </a:r>
            <a:r>
              <a:rPr lang="en-US" altLang="zh-CN" sz="1800" dirty="0" err="1"/>
              <a:t>ldpi,mdpi,hdpi,xhdpi</a:t>
            </a:r>
            <a:r>
              <a:rPr lang="zh-CN" altLang="en-US" sz="1800" dirty="0"/>
              <a:t>，它们的标准值分别是：</a:t>
            </a:r>
            <a:r>
              <a:rPr lang="en-US" altLang="zh-CN" sz="1800" dirty="0"/>
              <a:t>120dpi</a:t>
            </a:r>
            <a:r>
              <a:rPr lang="zh-CN" altLang="en-US" sz="1800" dirty="0"/>
              <a:t>，</a:t>
            </a:r>
            <a:r>
              <a:rPr lang="en-US" altLang="zh-CN" sz="1800" dirty="0"/>
              <a:t>160dpi</a:t>
            </a:r>
            <a:r>
              <a:rPr lang="zh-CN" altLang="en-US" sz="1800" dirty="0"/>
              <a:t>，</a:t>
            </a:r>
            <a:r>
              <a:rPr lang="en-US" altLang="zh-CN" sz="1800" dirty="0"/>
              <a:t>240dpi</a:t>
            </a:r>
            <a:r>
              <a:rPr lang="zh-CN" altLang="en-US" sz="1800" dirty="0"/>
              <a:t>，</a:t>
            </a:r>
            <a:r>
              <a:rPr lang="en-US" altLang="zh-CN" sz="1800" dirty="0"/>
              <a:t>320dpi</a:t>
            </a:r>
          </a:p>
          <a:p>
            <a:endParaRPr lang="zh-CN" altLang="en-US" dirty="0"/>
          </a:p>
        </p:txBody>
      </p:sp>
      <p:pic>
        <p:nvPicPr>
          <p:cNvPr id="4098" name="Picture 2" descr="http://www.jcodecraeer.com/uploads/20130627/1372262442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601027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jcodecraeer.com/uploads/20130627/1372262494247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1168"/>
            <a:ext cx="28765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jcodecraeer.com/uploads/20130627/137226258066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017367"/>
            <a:ext cx="31051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436096" y="4608513"/>
            <a:ext cx="1526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Android3.2+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69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zh-CN" altLang="en-US" dirty="0" smtClean="0"/>
              <a:t>产品</a:t>
            </a:r>
            <a:r>
              <a:rPr lang="zh-CN" altLang="en-US" dirty="0" smtClean="0"/>
              <a:t>的特征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互联网及行业趋势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用户特征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网络特点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终端特征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安全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9355"/>
            <a:ext cx="3528392" cy="290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7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H5</a:t>
            </a:r>
            <a:r>
              <a:rPr lang="zh-CN" altLang="en-US" dirty="0" smtClean="0"/>
              <a:t>的屏幕适应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viewport</a:t>
            </a:r>
            <a:r>
              <a:rPr lang="zh-CN" altLang="en-US" dirty="0"/>
              <a:t>的元数据、</a:t>
            </a:r>
            <a:r>
              <a:rPr lang="en-US" altLang="zh-CN" dirty="0"/>
              <a:t>CSS</a:t>
            </a:r>
            <a:r>
              <a:rPr lang="zh-CN" altLang="en-US" dirty="0"/>
              <a:t>和</a:t>
            </a:r>
            <a:r>
              <a:rPr lang="en-US" altLang="zh-CN" dirty="0" err="1"/>
              <a:t>Javascript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348880"/>
            <a:ext cx="4704184" cy="38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2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更大的并发请求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服务器的负载会更大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/>
              <a:t>春</a:t>
            </a:r>
            <a:r>
              <a:rPr lang="zh-CN" altLang="en-US" dirty="0" smtClean="0"/>
              <a:t>晚红包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122" name="Picture 2" descr="http://a.cvimg.cn/UploadFile/UserFiles/2015/2-24/60d9efdb-3d6b-4a31-adfd-d6774fbcf07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32856"/>
            <a:ext cx="3240360" cy="399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电池问题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2040" y="1646237"/>
            <a:ext cx="3754760" cy="4526280"/>
          </a:xfrm>
        </p:spPr>
        <p:txBody>
          <a:bodyPr/>
          <a:lstStyle/>
          <a:p>
            <a:r>
              <a:rPr lang="zh-CN" altLang="en-US" dirty="0" smtClean="0"/>
              <a:t>不做复杂运算；</a:t>
            </a:r>
            <a:endParaRPr lang="en-US" altLang="zh-CN" dirty="0" smtClean="0"/>
          </a:p>
          <a:p>
            <a:r>
              <a:rPr lang="zh-CN" altLang="en-US" dirty="0" smtClean="0"/>
              <a:t>不频繁唤起；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4" y="1700808"/>
            <a:ext cx="40576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现代人容易被网络所累，瞧，这位网络达人，手机快没电了，赶紧找个地方给手机充电。人，就像被网络“拴”住了一样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38100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输入不方便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键盘输入不方便；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但是手写、语音输入、拍照、视频方便；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6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19615"/>
            <a:ext cx="4867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多电子市场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927070"/>
              </p:ext>
            </p:extLst>
          </p:nvPr>
        </p:nvGraphicFramePr>
        <p:xfrm>
          <a:off x="4860032" y="3861048"/>
          <a:ext cx="3600400" cy="2501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857"/>
                <a:gridCol w="1883543"/>
              </a:tblGrid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360应用中心</a:t>
                      </a:r>
                      <a:endParaRPr 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搜狗手机助手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 dirty="0">
                          <a:effectLst/>
                        </a:rPr>
                        <a:t>应用汇 </a:t>
                      </a:r>
                      <a:endParaRPr 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搜狗市场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 dirty="0">
                          <a:effectLst/>
                        </a:rPr>
                        <a:t>（金立）易用汇商店</a:t>
                      </a:r>
                      <a:endParaRPr 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安卓市场（91助手）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酷传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91资源商城(</a:t>
                      </a:r>
                      <a:r>
                        <a:rPr lang="en-US" sz="1000" u="none" strike="noStrike" dirty="0" err="1">
                          <a:effectLst/>
                        </a:rPr>
                        <a:t>百度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安卓在线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苏宁应用商店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安卓园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蘑菇市场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安卓之家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华为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公信助手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优亿市场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安贝市场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安智网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应用宝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历趣网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联想乐商店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豌豆荚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  <a:tr h="208438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>
                          <a:effectLst/>
                        </a:rPr>
                        <a:t>小米应用商店</a:t>
                      </a:r>
                      <a:endParaRPr lang="zh-CN" sz="10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000" u="none" strike="noStrike" dirty="0">
                          <a:effectLst/>
                        </a:rPr>
                        <a:t>百度应用中心</a:t>
                      </a:r>
                      <a:endParaRPr 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79355"/>
            <a:ext cx="28765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</a:t>
            </a:r>
            <a:r>
              <a:rPr lang="zh-CN" altLang="en-US" dirty="0" smtClean="0"/>
              <a:t>搭</a:t>
            </a:r>
            <a:r>
              <a:rPr lang="en-US" altLang="zh-CN" dirty="0">
                <a:effectLst/>
              </a:rPr>
              <a:t>Hybrid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H5 Web APP</a:t>
            </a:r>
          </a:p>
          <a:p>
            <a:pPr lvl="1"/>
            <a:r>
              <a:rPr lang="zh-CN" altLang="en-US" dirty="0" smtClean="0"/>
              <a:t>可以随时更新；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开发成本低于 </a:t>
            </a:r>
            <a:r>
              <a:rPr lang="en-US" altLang="zh-CN" dirty="0" smtClean="0"/>
              <a:t>Native APP</a:t>
            </a:r>
          </a:p>
          <a:p>
            <a:pPr lvl="1"/>
            <a:r>
              <a:rPr lang="zh-CN" altLang="en-US" dirty="0" smtClean="0"/>
              <a:t>性能低下，无法实现流畅的转场动画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缺乏端能力，不适用与复杂应用场景；</a:t>
            </a:r>
            <a:endParaRPr lang="en-US" altLang="zh-CN" dirty="0" smtClean="0"/>
          </a:p>
          <a:p>
            <a:r>
              <a:rPr lang="en-US" altLang="zh-CN" dirty="0"/>
              <a:t>Native </a:t>
            </a:r>
            <a:r>
              <a:rPr lang="en-US" altLang="zh-CN" dirty="0" smtClean="0"/>
              <a:t>app</a:t>
            </a:r>
          </a:p>
          <a:p>
            <a:pPr lvl="1"/>
            <a:r>
              <a:rPr lang="zh-CN" altLang="en-US" dirty="0" smtClean="0"/>
              <a:t>平均迭代周期</a:t>
            </a:r>
            <a:r>
              <a:rPr lang="en-US" altLang="zh-CN" dirty="0" smtClean="0"/>
              <a:t>14</a:t>
            </a:r>
            <a:r>
              <a:rPr lang="zh-CN" altLang="en-US" dirty="0" smtClean="0"/>
              <a:t>天，而且用户可以不升级；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864"/>
            <a:ext cx="513352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32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可以编译独立运行的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err="1" smtClean="0"/>
              <a:t>Phonegap</a:t>
            </a:r>
            <a:r>
              <a:rPr lang="en-US" altLang="zh-CN" dirty="0" smtClean="0"/>
              <a:t>   </a:t>
            </a:r>
            <a:r>
              <a:rPr lang="en-US" altLang="zh-CN" dirty="0">
                <a:hlinkClick r:id="rId2"/>
              </a:rPr>
              <a:t>http://phonegap.com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Titanium </a:t>
            </a:r>
            <a:r>
              <a:rPr lang="en-US" altLang="zh-CN" dirty="0">
                <a:hlinkClick r:id="rId3"/>
              </a:rPr>
              <a:t>http://www.appcelerator.com/titanium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集成在第三方平台的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Baidu </a:t>
            </a:r>
            <a:r>
              <a:rPr lang="en-US" altLang="zh-CN" dirty="0"/>
              <a:t>Blend 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developer.baidu.com/wiki/index.php?title=docs/lightapp/apilist</a:t>
            </a:r>
            <a:r>
              <a:rPr lang="en-US" altLang="zh-CN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微</a:t>
            </a:r>
            <a:r>
              <a:rPr lang="zh-CN" altLang="en-US" dirty="0" smtClean="0"/>
              <a:t>信开放平台 </a:t>
            </a:r>
            <a:r>
              <a:rPr lang="en-US" altLang="zh-CN" dirty="0">
                <a:hlinkClick r:id="rId5"/>
              </a:rPr>
              <a:t>https://open.weixin.qq.com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98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移动终端特点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平台</a:t>
            </a:r>
            <a:r>
              <a:rPr lang="zh-CN" altLang="en-US" dirty="0"/>
              <a:t>多、机型多、能力差异大</a:t>
            </a:r>
            <a:endParaRPr lang="en-US" altLang="zh-CN" dirty="0"/>
          </a:p>
          <a:p>
            <a:r>
              <a:rPr lang="zh-CN" altLang="en-US" dirty="0"/>
              <a:t>资源（</a:t>
            </a:r>
            <a:r>
              <a:rPr lang="en-US" altLang="zh-CN" dirty="0"/>
              <a:t>CPU</a:t>
            </a:r>
            <a:r>
              <a:rPr lang="zh-CN" altLang="en-US" dirty="0"/>
              <a:t>、内存、电量等）受限</a:t>
            </a:r>
            <a:endParaRPr lang="en-US" altLang="zh-CN" dirty="0"/>
          </a:p>
          <a:p>
            <a:r>
              <a:rPr lang="zh-CN" altLang="en-US" dirty="0"/>
              <a:t>屏幕</a:t>
            </a:r>
            <a:r>
              <a:rPr lang="zh-CN" altLang="en-US" dirty="0" smtClean="0"/>
              <a:t>尺寸</a:t>
            </a:r>
            <a:endParaRPr lang="en-US" altLang="zh-CN" dirty="0" smtClean="0"/>
          </a:p>
          <a:p>
            <a:r>
              <a:rPr lang="zh-CN" altLang="en-US" dirty="0" smtClean="0"/>
              <a:t>多电子市场</a:t>
            </a:r>
            <a:endParaRPr lang="en-US" altLang="zh-CN" dirty="0"/>
          </a:p>
          <a:p>
            <a:r>
              <a:rPr lang="zh-CN" altLang="en-US" dirty="0" smtClean="0"/>
              <a:t>需要承担更大即时并发量；</a:t>
            </a:r>
            <a:endParaRPr lang="en-US" altLang="zh-CN" dirty="0" smtClean="0"/>
          </a:p>
          <a:p>
            <a:r>
              <a:rPr lang="en-US" altLang="zh-CN" dirty="0" smtClean="0"/>
              <a:t>H5</a:t>
            </a:r>
            <a:r>
              <a:rPr lang="zh-CN" altLang="en-US" dirty="0" smtClean="0"/>
              <a:t>与原生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95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移动安全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409553"/>
            <a:ext cx="9525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0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微信红包随便</a:t>
            </a:r>
            <a:r>
              <a:rPr lang="zh-CN" altLang="en-US" dirty="0" smtClean="0">
                <a:effectLst/>
              </a:rPr>
              <a:t>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5589240"/>
            <a:ext cx="453650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地址中的</a:t>
            </a:r>
            <a:r>
              <a:rPr lang="en-US" altLang="zh-CN" sz="1100" dirty="0" err="1"/>
              <a:t>sendid</a:t>
            </a:r>
            <a:r>
              <a:rPr lang="zh-CN" altLang="en-US" sz="1100" dirty="0"/>
              <a:t>是对应的红包</a:t>
            </a:r>
            <a:r>
              <a:rPr lang="en-US" altLang="zh-CN" sz="1100" dirty="0"/>
              <a:t>ID</a:t>
            </a:r>
          </a:p>
          <a:p>
            <a:r>
              <a:rPr lang="zh-CN" altLang="en-US" sz="1100" dirty="0"/>
              <a:t>下面的星号是身份信息，所以屏蔽了。</a:t>
            </a:r>
          </a:p>
          <a:p>
            <a:r>
              <a:rPr lang="en-US" altLang="zh-CN" sz="1100" dirty="0" err="1"/>
              <a:t>sendid</a:t>
            </a:r>
            <a:r>
              <a:rPr lang="zh-CN" altLang="en-US" sz="1100" dirty="0"/>
              <a:t>前面</a:t>
            </a:r>
            <a:r>
              <a:rPr lang="en-US" altLang="zh-CN" sz="1100" dirty="0"/>
              <a:t>10</a:t>
            </a:r>
            <a:r>
              <a:rPr lang="zh-CN" altLang="en-US" sz="1100" dirty="0"/>
              <a:t>位是固定的，中间是日期，后面</a:t>
            </a:r>
            <a:r>
              <a:rPr lang="en-US" altLang="zh-CN" sz="1100" dirty="0"/>
              <a:t>10</a:t>
            </a:r>
            <a:r>
              <a:rPr lang="zh-CN" altLang="en-US" sz="1100" dirty="0"/>
              <a:t>位是红包</a:t>
            </a:r>
            <a:r>
              <a:rPr lang="en-US" altLang="zh-CN" sz="1100" dirty="0"/>
              <a:t>ID</a:t>
            </a:r>
          </a:p>
          <a:p>
            <a:r>
              <a:rPr lang="zh-CN" altLang="en-US" sz="1100" dirty="0"/>
              <a:t>只要去遍历后面的</a:t>
            </a:r>
            <a:r>
              <a:rPr lang="en-US" altLang="zh-CN" sz="1100" dirty="0"/>
              <a:t>10</a:t>
            </a:r>
            <a:r>
              <a:rPr lang="zh-CN" altLang="en-US" sz="1100" dirty="0"/>
              <a:t>位</a:t>
            </a:r>
            <a:r>
              <a:rPr lang="en-US" altLang="zh-CN" sz="1100" dirty="0"/>
              <a:t>ID</a:t>
            </a:r>
            <a:r>
              <a:rPr lang="zh-CN" altLang="en-US" sz="1100" dirty="0"/>
              <a:t>就可以随意领取其他人的红包了</a:t>
            </a:r>
            <a:r>
              <a:rPr lang="zh-CN" altLang="en-US" sz="1100" dirty="0" smtClean="0"/>
              <a:t>！</a:t>
            </a:r>
            <a:r>
              <a:rPr lang="en-US" altLang="zh-CN" sz="1100" dirty="0" smtClean="0"/>
              <a:t/>
            </a:r>
            <a:br>
              <a:rPr lang="en-US" altLang="zh-CN" sz="1100" dirty="0" smtClean="0"/>
            </a:br>
            <a:r>
              <a:rPr lang="en-US" altLang="zh-CN" sz="1100" dirty="0">
                <a:hlinkClick r:id="rId3"/>
              </a:rPr>
              <a:t>http://</a:t>
            </a:r>
            <a:r>
              <a:rPr lang="en-US" altLang="zh-CN" sz="1100" dirty="0" smtClean="0">
                <a:hlinkClick r:id="rId3"/>
              </a:rPr>
              <a:t>www.wooyun.org/bugs/wooyun-2010-090898</a:t>
            </a:r>
            <a:r>
              <a:rPr lang="zh-CN" altLang="en-US" sz="1100" dirty="0" smtClean="0"/>
              <a:t> </a:t>
            </a:r>
            <a:endParaRPr lang="zh-CN" altLang="en-US" sz="11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496944" cy="394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3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2014Q4</a:t>
            </a:r>
            <a:r>
              <a:rPr lang="zh-CN" altLang="en-US" dirty="0" smtClean="0"/>
              <a:t>的移动数据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百度</a:t>
            </a:r>
            <a:r>
              <a:rPr lang="en-US" altLang="zh-CN" dirty="0"/>
              <a:t>Q4</a:t>
            </a:r>
            <a:r>
              <a:rPr lang="zh-CN" altLang="en-US" dirty="0"/>
              <a:t>财报：营收</a:t>
            </a:r>
            <a:r>
              <a:rPr lang="en-US" altLang="zh-CN" dirty="0"/>
              <a:t>140.5</a:t>
            </a:r>
            <a:r>
              <a:rPr lang="zh-CN" altLang="en-US" dirty="0"/>
              <a:t>亿元，移动占比</a:t>
            </a:r>
            <a:r>
              <a:rPr lang="en-US" altLang="zh-CN" dirty="0">
                <a:solidFill>
                  <a:srgbClr val="FFFF00"/>
                </a:solidFill>
              </a:rPr>
              <a:t>42</a:t>
            </a:r>
            <a:r>
              <a:rPr lang="en-US" altLang="zh-CN" dirty="0" smtClean="0">
                <a:solidFill>
                  <a:srgbClr val="FFFF00"/>
                </a:solidFill>
              </a:rPr>
              <a:t>%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艺龙</a:t>
            </a:r>
            <a:r>
              <a:rPr lang="en-US" altLang="zh-CN" dirty="0" smtClean="0"/>
              <a:t>Q4</a:t>
            </a:r>
            <a:r>
              <a:rPr lang="zh-CN" altLang="en-US" dirty="0" smtClean="0"/>
              <a:t>移动</a:t>
            </a:r>
            <a:r>
              <a:rPr lang="zh-CN" altLang="en-US" dirty="0"/>
              <a:t>预订占比</a:t>
            </a:r>
            <a:r>
              <a:rPr lang="en-US" altLang="zh-CN" dirty="0">
                <a:solidFill>
                  <a:srgbClr val="FFFF00"/>
                </a:solidFill>
              </a:rPr>
              <a:t>55</a:t>
            </a:r>
            <a:r>
              <a:rPr lang="en-US" altLang="zh-CN" dirty="0" smtClean="0">
                <a:solidFill>
                  <a:srgbClr val="FFFF00"/>
                </a:solidFill>
              </a:rPr>
              <a:t>%</a:t>
            </a:r>
            <a:r>
              <a:rPr lang="zh-CN" altLang="en-US" dirty="0">
                <a:solidFill>
                  <a:srgbClr val="FFFF00"/>
                </a:solidFill>
              </a:rPr>
              <a:t>；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世纪佳缘</a:t>
            </a:r>
            <a:r>
              <a:rPr lang="en-US" altLang="zh-CN" dirty="0"/>
              <a:t>2014Q4</a:t>
            </a:r>
            <a:r>
              <a:rPr lang="zh-CN" altLang="en-US" dirty="0"/>
              <a:t>财报：移动端登录次数占比近</a:t>
            </a:r>
            <a:r>
              <a:rPr lang="en-US" altLang="zh-CN" dirty="0">
                <a:solidFill>
                  <a:srgbClr val="FFFF00"/>
                </a:solidFill>
              </a:rPr>
              <a:t>7</a:t>
            </a:r>
            <a:r>
              <a:rPr lang="zh-CN" altLang="en-US" dirty="0" smtClean="0">
                <a:solidFill>
                  <a:srgbClr val="FFFF00"/>
                </a:solidFill>
              </a:rPr>
              <a:t>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Facebook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FFFF00"/>
                </a:solidFill>
              </a:rPr>
              <a:t>近</a:t>
            </a:r>
            <a:r>
              <a:rPr lang="en-US" altLang="zh-CN" dirty="0">
                <a:solidFill>
                  <a:srgbClr val="FFFF00"/>
                </a:solidFill>
              </a:rPr>
              <a:t>40%</a:t>
            </a:r>
            <a:r>
              <a:rPr lang="zh-CN" altLang="en-US" dirty="0"/>
              <a:t>的用户只从移动端访问，其</a:t>
            </a:r>
            <a:r>
              <a:rPr lang="en-US" altLang="zh-CN" dirty="0"/>
              <a:t>Q4</a:t>
            </a:r>
            <a:r>
              <a:rPr lang="zh-CN" altLang="en-US" dirty="0"/>
              <a:t>广告收入移动端占比达</a:t>
            </a:r>
            <a:r>
              <a:rPr lang="en-US" altLang="zh-CN" dirty="0">
                <a:solidFill>
                  <a:srgbClr val="FFFF00"/>
                </a:solidFill>
              </a:rPr>
              <a:t>69</a:t>
            </a:r>
            <a:r>
              <a:rPr lang="en-US" altLang="zh-CN" dirty="0" smtClean="0">
                <a:solidFill>
                  <a:srgbClr val="FFFF00"/>
                </a:solidFill>
              </a:rPr>
              <a:t>%</a:t>
            </a:r>
            <a:r>
              <a:rPr lang="zh-CN" altLang="en-US" dirty="0" smtClean="0">
                <a:solidFill>
                  <a:srgbClr val="FFFF00"/>
                </a:solidFill>
              </a:rPr>
              <a:t>；</a:t>
            </a:r>
            <a:endParaRPr lang="zh-CN" altLang="en-US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pic>
        <p:nvPicPr>
          <p:cNvPr id="1026" name="Picture 2" descr="http://y2.ifengimg.com/dbcc8e45854c158f/2015/0313/rdn_550273419db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48" y="2874986"/>
            <a:ext cx="560070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9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安居客</a:t>
            </a:r>
            <a:r>
              <a:rPr lang="en-US" altLang="zh-CN" dirty="0">
                <a:effectLst/>
              </a:rPr>
              <a:t>app</a:t>
            </a:r>
            <a:r>
              <a:rPr lang="zh-CN" altLang="en-US" dirty="0">
                <a:effectLst/>
              </a:rPr>
              <a:t>客户端</a:t>
            </a:r>
            <a:r>
              <a:rPr lang="en-US" altLang="zh-CN" dirty="0" err="1">
                <a:effectLst/>
              </a:rPr>
              <a:t>xss</a:t>
            </a:r>
            <a:r>
              <a:rPr lang="zh-CN" altLang="en-US" dirty="0">
                <a:effectLst/>
              </a:rPr>
              <a:t>盲打任意</a:t>
            </a:r>
            <a:r>
              <a:rPr lang="zh-CN" altLang="en-US" dirty="0" smtClean="0">
                <a:effectLst/>
              </a:rPr>
              <a:t>用户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950148"/>
            <a:ext cx="8229600" cy="43117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www.wooyun.org/bugs/wooyun-2010-0101471</a:t>
            </a:r>
            <a:r>
              <a:rPr lang="zh-CN" altLang="en-US" dirty="0"/>
              <a:t> </a:t>
            </a:r>
          </a:p>
        </p:txBody>
      </p:sp>
      <p:pic>
        <p:nvPicPr>
          <p:cNvPr id="3074" name="Picture 2" descr="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2409059" cy="43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21475"/>
            <a:ext cx="2448272" cy="43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0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28800"/>
            <a:ext cx="2381259" cy="43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7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凤凰网某接口设计</a:t>
            </a:r>
            <a:r>
              <a:rPr lang="zh-CN" altLang="en-US" dirty="0" smtClean="0">
                <a:effectLst/>
              </a:rPr>
              <a:t>不当</a:t>
            </a:r>
            <a:r>
              <a:rPr lang="en-US" altLang="zh-CN" dirty="0" smtClean="0">
                <a:effectLst/>
              </a:rPr>
              <a:t/>
            </a:r>
            <a:br>
              <a:rPr lang="en-US" altLang="zh-CN" dirty="0" smtClean="0">
                <a:effectLst/>
              </a:rPr>
            </a:br>
            <a:r>
              <a:rPr lang="zh-CN" altLang="en-US" dirty="0" smtClean="0">
                <a:effectLst/>
              </a:rPr>
              <a:t>可</a:t>
            </a:r>
            <a:r>
              <a:rPr lang="zh-CN" altLang="en-US" dirty="0">
                <a:effectLst/>
              </a:rPr>
              <a:t>暴力破解可撞</a:t>
            </a:r>
            <a:r>
              <a:rPr lang="zh-CN" altLang="en-US" dirty="0" smtClean="0">
                <a:effectLst/>
              </a:rPr>
              <a:t>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6306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www.wooyun.org/bugs/wooyun-2010-095647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8" name="Picture 2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" y="2132856"/>
            <a:ext cx="70199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04" y="3861048"/>
            <a:ext cx="4324350" cy="26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伪基站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www.zhihu.com/question/21389742</a:t>
            </a:r>
            <a:endParaRPr lang="en-US" altLang="zh-CN" dirty="0" smtClean="0"/>
          </a:p>
          <a:p>
            <a:r>
              <a:rPr lang="zh-CN" altLang="en-US" dirty="0"/>
              <a:t>基站会对客户端进行验证，但是客户端不会对基站进行验证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AutoShape 2" descr="“伪基站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“伪基站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“伪基站”的图片搜索结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“伪基站”的图片搜索结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data:image/jpeg;base64,/9j/4AAQSkZJRgABAQAAAQABAAD/2wCEAAkGBxQTEhQUExQWFRUVFxwVFhcUGB0XFxggFxcYHhgYGBgYHCghGBwnHBgXITEhJSkrLi4uFx8zODMsNygtLisBCgoKBQUFDgUFDisZExkrKysrKysrKysrKysrKysrKysrKysrKysrKysrKysrKysrKysrKysrKysrKysrKysrK//AABEIAOYA2wMBIgACEQEDEQH/xAAcAAABBQEBAQAAAAAAAAAAAAAEAAIDBQYHAQj/xABLEAACAQIDAwYJCQUHAwUBAAABAgMAEQQSIQUxQQYTIlFhcTJSgZGSobHR0gcUFSM0YnOywTNCU3LwFiSCk6LT4UOz4jVUg6PxY//EABQBAQAAAAAAAAAAAAAAAAAAAAD/xAAUEQEAAAAAAAAAAAAAAAAAAAAA/9oADAMBAAIRAxEAPwDrJ5LYMzNiDhoWmY5jIyBmvYC4LXtoBuq3Ar2lQKlUOMxSRI0kjKiIMzMxAUAcSTurjHKj5WpJp1hwP1cQY5pWALyWvbIDoiacdT93iHZ8ZhUljeOQZkkUo6ncysLMDbgQSKo9n8hdnQsrx4OBWU5lYoGKkbiC17EVxc/KttKJ2HOxyAfxYgeHWmU1eR/LZiEWMyYWGQsLnI7Rea4eg67sfYkGFVlgQLnYyOdWd2Y3LO7XZjfiTVjXPeSHyqQ42ZYDBJC7AkEsrJp+6CLMSeHRrcPjNOijt3Ll8vTK6UBVKg3xhG/Iv80gB9QNV2K2rICcrYcL1kux8ygUF7SrPNt0ADMxLceaQBf/ALL0NJtsndzp72RfWiUGqqo5Q8msNjlRcVEJVRs6glgAbWv0SL6ddM5ObSMwkBFsj5fCL36Km9yB43qq6oKvY3J3C4Uf3bDxRX3lFAY97bz5TVpSpUHjLeqbY3JPBYVs2Hw0UTeMqjPrwzG5A7L1dUqCLF4dZEeNwGR1KMp3EMLEHvBNUuyuReAw7h4cJCjrcq4QFhcWNmNyNKv6VAqVKlQC7U2dHiInhmQPHIMrKdxHk1HeKJRbCwr2lQKh8VgY5P2kaP8AzqG9ooilQV30Dhf/AG0H+Unw0voHC/8AtoP8pPhojaU5jhldbXRGYX3XVSRfs0qaJrqD1gGgfSpUqDCfLb/6RP8Azw/95K+etl/tk7/0NfQfy3/+kzfiQ/8AeSvnvZf7VO/9DQe7R/aP/XAUsd4EX8vupbR/aP8A1wrzHeBD/L7qDUfJV9vjPiKXv1ZXQn1Xrt2O8Nxv6R399cQ+S/DGXFvGvhPhcQg72jsPXau246XM2YbnVX9JQaAVzUDmnu1DyNQRyNQ+KxOQWHhcT1VI72BY8N3fVJi5t9BreQGNzTTqd5RG7NCwP6Vua5X8nmI/v1vGicf6kI9hrqlAqVKlQKlSpUCpUqVAqVKmyOFBJNgNSeq1A6lUcMysLqbipKBUqVKgB279mn/Cf8hoqDwV7h7KF279mn/Cf8hoqDwV7h7KCSsjPyolzEKqAA2GYEnTrIYVrq5rL4Td59tBVfKrtyWXZ0iOEsXi8EEHSRetjXHtl/tU7/0NdP8AlG+wSfzx/wDcWuX7LP1qd/6GgvW2ejXYoLniRLr6LWqfF7HjKx+BovVN2dtewrcXWPN1nm5j/qQhfNU20XFkBKqcu4SMp4cHNBcfJ3h1w+MSSMxlgji1pNxGvhECuj3+qg/BVfKl1Psrm/Idj85TV7ZX3sjDd2Emujf9CP7ryqfLJmX1NQQO1QHU05zUeJfIhPE6UAG0ZtbDcNPeaosXNRWLlqome9Ba8kJyuMhI33Ya7v2b2v5bV1IbRl64/Qb465JyfRziIiis2V1JygmwzDMSQNBY7zXU1oChjpeuP0G+OnDGS9cfoN8dDrUeNkkVLxIHbMoyk5dCwzG56lubcbUBwxUvjR+gf9yvfnMvjR+gf9ysftPlPNCj3hUyw4R8TMgLEKdciq6ixXosTcg2t11ZY3lBlgmeNQzwsiOHDILsIz0bi7aSDz0GgE8vjR+gf9ynCWXxk9A/7lZ7CcoGZ8RnRI0hHF+npEjlspABUZtTcWtTMHyoZpIEMJu6y86oZbq8M2HiYIXZQyZpn13sE0BvQaUSS+MnoH/cryZJHUqzJY6GyG/56rMPipoVlkxkkQiUXBRSuXpv4XSa/Q5obvCzbxan7d2o8IQql800UZuVsRLIqG3SBBGbeRbTy0FjJAQxePRjvB8FrdfUfve2p8LiQ43WYaMp3j/jqPGqHaXKPmvmpyj+8T8yLOhFsshBDFgtzkHGwuRqbAt5N7TbGxiUoIm5uKRCrFiOehSQq1wLgZrW49lBqKVC4fFa5HGV9/YwG8qf0OooqgB279mn/Cf8hoqDwV7h7KF279mn/Cf8hoqDwV7h7KCSuay+E3efbXSq5lLIMzd59tBmvlH+wv8Azx/nFcw2SbTIRvBv6jXTPlGf+4t/On5q5nsr9snefYaDSswKktcsbm7XUE3N+krEn0akxEjZYyOrg3ODhpuX1mqTF7WdSyALYHf0gTx1KsKjx+0pcsRDAErwVezS5F/XQbbkhKBiEIsTla+mW2nVcg10fA3eCVVBYicMAoubNEo817+auH8iMY3ztczMeg+8k8O2um4PHgyxxFynOkgH924FwDqNTuHbQaEbPm8VUvxkdR7CT6qgk2Yp/bYlB92IZvX/AONTHYN7GNn5xbgMUuovbNdb33btfPT4+Td/2kznrC5V/wBMalvXQVUmHwKb1mm7zYerLQwxJv8A3bBwJ1MwDt330IPnrTQbIw6aqlyDva53cf3mHlUVMJhbogAbuJI8q5rf4lHkoH4UkouY9LKCQAd9hfQDSpk3kcRvHEdpHAb6rnkZxY3Yb7DfpuBWLMh/xKO2mRozWsdVsQE8JT1mOIOl/IKC4WpBUez8PM1s6WB4tZW9FSwNz2r+lN21g5eZlERs5RghHWVNrG4ym9tb6UFftXZaySZnkCI6rCykC72kL5ASbdK2UixuubdvAmH2BFzUyNLGUacyOqrljXKEQRkZ76ZEv0gCSQRY2onlFgGliAK5yoZuiLWNtCFLb7XXed566zOzcNlws+XpSyYUHSNHcG3TjMQQp0mkFxa5y63y6Be7N5OpCcvzkZ5IzCbeEzW8II8jJmChtMlzxOlSpyZS8iRyrYTYaVgy55F5h45LFswtnydWmahzjBJInOmTnIsTLzcKplJBWREu4At0X8LNag9j4TEJipi0ck+aaNpg0tkivGhQx5nuwQ7ri5FzoQAQ2mLcuHijlEc2QMDYOUDEhXKHeCUYa9R6qF2rhUnsDLEBHLE/ggsCkgKKxz7i65bWF9RvrA41DBPafm0YphXXORmkEWOxDukZv9Y/N2GUanMo4ivMRA74jEpGMwnLtcaWBlxLL0ypMbEG6ka3aNhbgG+x+wjLzRLrnidnU83oAyOuULm62Vr8cg76l2TsPmJS0b2h5pI1iyaqUVFB5zNqMqKLZeJ1pcknzYOBrAFkBIChRqSTooAHkqznxAQXO86ADex6lHE0HuMVMpzmwGt72I7Qd4NOwLExqWvftFjv0JHA2tUUOHLEPJa41VRuXt+83b5qMoAdu/Zp/wAJ/wAhoqDwV7h7KF279mn/AAn/ACGioPBXuHsoJK5ztHYM4ZssbHUnTUHXgRXRqVB8+/KEsi4ZlkRkOdfCFuNc/wBlftk7z7DX1htzYcGLjaOdAysLdo7jXC+UnyZYjBYhHhVp8OSbFRmdNDYMoFzw1oMFtH9o/wDXCnY8dCL+X3VfvyG2jNISmDlsdxYBBu++RV6Pkk2jKsYKxR5Vsc8ndwUG9BnPk/wBmxixrfMUciwvuHsrpEGx8VA2Z4hlIKnPoCDa41HYPNVh8nfyXy4DEriZZ0cqrLkRTbpi28n9K6XicMkilXUMp4MLig51gttGMkayKN63u66fuljZx2E6XNiNBV/hsQJkDo2db20voeKlSMykdWhobbHyfxt0sM5hfqvdD5N4rJYnC43BPndChGnOxjNGwHCQdXeNL6EHWg3owbNbQaeMR5r9Ij1VBtbAzKt0UP3asvcHvcd1j2UDsLlcJIryRkODY5LZG7ULNpwuDqL8d9Wa7TxMh+qhyjgWBJ87ZVH+qgwcnKqbnwEi51gbc0wLA/4SCyntB06q6Lszb6mNTPGcMx0WNypLfyBCSe6wPZQ8Ww5nYtLIFvvy7z3hQq+cGrHC7BiTgT3mw8y2FA2TbY3Rxux4XGUeUav5kNCyY7EPuRowRwjYkdoZh7Uq9ihVRZQAOoC1PoKDDKyjpCVid5Ksb+qw8gA7KnEh8WT0G91W9U2I2yWYph0EjDezaRr5RqfJQSib7snoN7qcJ/uyeg3uoSODFk3bEIv3UiBXzsb0ZHinUdOx7tL+c2v32oPVxH3ZPQb3V6cUANQ4HajW9lGQyhgCNQf68lKaIMpU7iLHy0A089jlUZnOoXqHjMeA/oU/C4W3SY5nO88APFXqHtqTD4dUBtvOpJ1Y9pPGpqBUqVKgB279mn/Cf8hoqDwV7h7KF279mn/Cf8hoqDwV7h7KCSlSpUCqLETqguxt+vYBxPZTMTigthbMx8FRvPb2DtNQwwG+Zzmfh1KOpffvPqoH4PFlywKlSoBsddGvbdx0It2UXQUmHUm5GtrXBI3XtuPafPUZwq9vpN76CxpVVnDL2+k3vppw47fSb30FtXhFVBhH3vSb30wwj73pN76Cxw+z4kJKRqpOpIAFFVRNEOtvSb30wx9rek3voNBSrNlO1vSb300r2t6Te+g01Ksqb+M3pN76aSfGb0m99Ba8p8W0cNk8ORhEve//ABep9lYARoFHDees8TWalhLSwMSxCux1JIvkYDees1fJOqgXY34AXJNBbWqCd1sRvHEdfnqtOOJuALW4nU+3Q1DKMx1J3X113b7X0466eagqMNtd4cS8K2KMOcQnUAaBhfs/TtrX4HEiRAw0voR1EGxHkINYPlCVVo5lGbITexJ06N7dmUP2aVJJKyubOwDC4sxAutgdAerIfKaDoFKufNiH8d/Tb30w4p/4j+m3voOiUq5ycVJ/Ef0299bnYshaCMsSSV1J3mg8279mn/Cf8hoqDwV7h7KF279mn/Cf8hoqDwV7h7KCShJ8SSSkdi/EnVU7W7fu7+6i6r8O/NnIwtckq3Brkmx6m18vCgmgw4W5vdj4THefcOwU8080w0DTVRyi26mEVHkV2VmKnICSMscjk6DXSMi3b1A1cGs9yp2KcS2HuudI3cyKZCoZWhkS2S2VzdhqxGUXtvoItncrYZbgqUIzb2jIssixjpK9rlmAA9dOwvKeF2VQfCkMa9OPpdFiGUB7spyMBlBvY8ASKnC8mJwcTmWH61MsRDXCFmuzMrwnpX6RIOXoqAo31LsPkzLh5BlZVjDuDlIDGMwhUv8AV2b6wXCnVRlGYgFSFn9OqZzCI5LqELu2VEQSlxHfOwZszIwAUHdQW0OV8ERmBDsYWdSEym/N4bn2IJYCwUEam9x3V7hdhN86xEjdBGSFIyvNljzTTMxtzQyj6xR16HsqqxnI9nOM1F5jK8bFjq0uEEILgXAAZ5+uwKW3aBpcfjxGqMVYh3RAFFyC5sCQN9uy9D43bEcaxsQ31knNBSpVr9IsSrWNgqs3cKEx2x2mhhEiRiUSo8hWzWCt+67IM1hbeutqC2zsGbmo+YMZnjaZxJkWLV8POkZKqLFrvECdL5SbDdQHrygiKSOcy80pdwV1ChmAPVrlJHG3lp+F2osknN5SGyZ96kWzZd6sdeNV+M2RO4xCXUpKiIM7FrW53PqqA3N4x1DpHsPmytlTRzc4wjUZcrG5ZiDmJUAKoWzZCGNyQWBG40FzM9hf+taFlxuUXJVeF26+AF+PYNaLmS4I/rsqpxUQdGDAkbyFJUnLrYEMOq28b9aBr7ZGeOweQ3B3HwW0uUtmy6kE5QF33FqsOf6Zsbg2t1kdo691x+lqpocS7qvMxqqMM2ugBkjZrlh0Lh7AledvmFxqaH5R51wwcMA8RVnI6jYOQQAdCQ3Dcd1BqlxAt3f1uryaXTdfXdvv3X8/VprWDwPKuYAK5zNua+UkFT0rWQsQGB66e23JcSMqLmUghlUZietX4DqO4eSgtdvuxbpAZFGYC185sxZVa4FigZb6/v1FszEZ8OCG5wwsVzAg5kX94EaW5sq1t/QAOtVeOfExKgmAMBNlRTcJqpQSE3AlzKpWQXAYWOh1udgyRiMKuoN2udMxP7QMv7rg2zLqOkDc3oCTTDTMJIGQEG43A9YBIB8oAPlp5oGNW82B9ni/l/U1g2rebA+zxfy/qaB23fs0/wCE/wCQ0VB4K9w9lC7d+zT/AIT/AJDRUHgr3D2UElMliDAhgCDvBp9KgryWi8K7R+NvKdjda/e4ceuiamIoCSBo9YxdOKDh2pfd/Lu6u0CDTDUEM7SM2QrlUDUgm5N7rvFiNNO2pjBJ4yeifioGmmGn/NpPGT0T8VeHCSeMnon4qCI0xqnOCk8dPRPxV4cDJ46+ifioBWpjUWdnv46+ifirz6Nfx19E/FQAtTDR52W/jr6J+KvPol/HX0D8VBWmgZlsx7dff6/bV8djv46+ifiqKbYDN/1FBG45D5f3qCjJpkkYZSrC6sCpB3EEWIo/FbKlj3jMOtNfON4oKHDTyfsojbx5Pq09fSPkBoKTB8lcNHe4eUE3CzMCq/4VCg/4gasJsfHHZNL8EQa+RFH6VbjkhK2suI/wxqVHnzZj5xUsPJYR+BYddk1Pec9zQZudpJVK82qowIPO63B39Abx3kVncVhWwpAf62FyAc+lyNFRm/cYXOSTtKtcaN0dthP1n0P/ACoefk+zAqwzKRYgpcEHeCC2tBn8HiQyrrcHRWIAzZd4IGiuOK+UXFjRDVFhOReJjnyoRzDWOdvCFtwZCdXW/RcHdcN97T/2VP8AFHof+VBmmrebA+zxfy/qap/7Jn+KPQ/8q0OBwwjjVAb5Ra540EG3fs0/4T/kNFQeCvcPZQu3fs0/4T/kNFQeCvcPZQSVFJiFXRmUd5A9tS1zLbOIyPIxGb6xh/qPGg6N88j8dPSHvpfPI/HT0h765TFtZeKkd2tWUMqsLqQaDogxcfjp6Q99L55H46ekPfWF2gI4QmeUZnIVVCXY5iBe2bcL76JkwOV0TMDmvrltawJ3X13UGx+eR+OnpD30vnkfjp6Q99YGLFIzCxbIz82spjGRmuRYfWXtcEXta9WUGEzFhmAym3g3vqdd+m6g1nzyPx09Ie+l88j8dPSHvrFYOZJOe5tw3NGxOSwY2voc3YRenY/EJDGJHYAE20QnjbU3sNNdbUGz+eR+OnpD30vnkfjp6Q99ZLOLRMpDLK2UHIVtdWOaxN/3d2m+osTtGNJlhLdJv/5Meq1rHXedRcDKb2oNl88j8dPSHvpfPI/HT0h76zYHSK3XQXvlvewXhf73qoXZm0knZ1RhdDY3jYcBrqdNSRY69E0Gu+eR/wARPSHvpfPI/wCInpD31mcRjBHGZGICga9Asdw6jXmztoLLGsq2Km2mQqdbXFybG194uNDQaf55H46ekPfS+eR+OnpD31ldo7ZSAoHYDObC0ZIGh6jrqALDXUaVYLMej4PS3HKRbS+oJ91BdfPI/HT0h76XzyPx09Ie+svhduo8rRKRmXfeJh13vc6buNr3FqPmxuVSxygAXNkLcSNADfh20Fz88j/iJ6Q99RYnaCKjMHQkAkDMNbDdVFsrbizoXQqQDYgoRuPA3sdNdOsXr3H7dMbIojLs+YhY0zEBSLk3cdYoLmHFMpCy213ONFJ8Ug+CerXX1UfVJs7GmUDOmUNcFHWzC194zEcPXRaM0XW0fnZP1ZfWO2gsKVNRwQCNQdQRxp1ADt37NP8AhP8AkNFQeCvcPZQu3fs0/wCE/wCQ0VB4K9w9lBJXMdryFWlIFznbT/Ga6dXMdsT5Gla17O3rc0FSuMRtJIwO0DX30plMPTQ3Uj+gaWHxXPHI6jXcw3inYFb85E3Ubd4oLHbkqlA1hmzRLmtrYSA2v1b6sJcXd0PUT60aqnZMzSAhmva3Bfh7Ks+ZB1JNxuOmm/s7TQVW0tqBxG6OSyOLQmwBYMb3Uag63ve2l6N2lipMjCIElzY2IUhcz5iCdL8PLeihhxe/Hrst/Panrhx1n+iTxHWTQU+ycWQ8681za5VFswOW0dgNN9xrVtiJFcZHAYBjod28jdSnSNFJdsoJCkmwvm0AuB22pkOKgdyiyXaxcga2AILE6aeGunaKBS4gDmQNyyADyRS23055ELhyAXG5uI37vSNNWfDtk+svcqUtffICEOg4gtYnSnJisOXyCXpZzHb7yhy3DcObkF910YbxQSjF65uu4/7dRYV0jJyKFvvtx1J16zqdaLxKQoYw5IMj82m83ZlLW0Fh0Yyb/d7a9xawRDNLIsY33dlX20A88wK5GF1IFwdx0G+vcLMosigBb7hu1a59dTZsPzYluyozJGCVZdWZY0FmW9ixUX3a3p+GbDMzBXzGMZ2GugzOtzp40bjvQ0AGJZJLZ1DW3X4btR1HQa0UMZcX6ifymp4Uw5aNQXvIpZLqwDBQCTmZbbiKPXZUfb5+/wB9BQRyIrlwAHbwm4m9t/XuFF4nE9FQdzIb+Vnq2XY8fb5/+KkbZEZtodBbf2k+0mgzuCkVLKgCgncN3AfpQG05YjP9Y7oQrAWYoCM+vSBBvcDS9bFdjRdR89J9gwm91JuSbE3FySTv76Cj5E4xnsGYtZnCs29lGbKT16ca2goDCbLjjbMoNxpvo8UAxhMZvGLi/STh3pfQHs3HsouGQMoI3Hr084O6hpsQb5EAZ95v4KjrY+wbz66IgQqoBNzxO65Op04UAu3fs0/4T/kNFQeCvcPZQu3fs0/4T/kNFQeCvcPZQSVzXaMYZ5QdxdvzGulVUYjk7C7FukCTc5Tpc7zqKDAYPZ6xm4uT28KIiwihy4vc+bXfWz/sxD1v5x7q9/s1D1v5x7qDHYTCKl8vHr9lFrWn/s3F1v5x7q9/s5F1v5x7qDNinrWi/s9H4z+cfDXo2BH4z+cfDQY3lDEzYdsgJcMjKF1N1kU3HdvoHB4aRZp5GjkJGHAjuScxZnzKLki5yRDzV0H6Bj8Z/OPhr36DTxn84+Gg5rDsmWKSJekwU4VMyhyv1SyZmJLEKAOJFtQNCbVUYjk5I91McoVhKpbIZD0pNoLfKWF2yzxuCd9712IbFTxn84+GvfoZPGfzj4aDFbRwMmKMRCmHmVMqZuExS0YsDqiBnv1ki3GmbceabAuWhkjkdDGYVzO2YnLpzTWZCdQxG7U21rcjY6+O/nX4a9+iV8d/9Pw0GG5S7FkkiVQSw+dQSEKrOwAljDftWfQC7nQDoAEHWvdibNljnZWjYLNh0BYBcqHn8ZI0Z7Rz6DQWNzatz9Fr47/6fhr36NHjv/p+GgxezNnvHPh4iM5jiLSTJAIRpkACsoy9M5roDuQ34X1q084Vb25x79lj57LT0wQOokf/AE/DQNWnLXGuWPypTxYmWHCBckTGMvKMxYroxAFrC9x22vWZm5b7UxFh865tWvaxjhXo7+kbEbxpeg+jHkC6sQO829tR4HHxTAmKRJADYmNgwB6rqd9fKu2GkYjncQMQTqTzrS5ewltPICatvk72q+HxseRivO3iNtxJByXB0PTsOwE0H0+KHaRnusegvZpOq28IOJ4X3DtOlNjRpd4KR9R0duw28FfWewbz40CgAAADQAaAUDIIFQWUW49p7SeJ7TUtKlQA7d+zT/hP+Q0VB4K9w9lC7d+zT/hP+Q0VB4K9w9lBJSpUqBULicVY5VGZzrbcAOtjwHtpk2IL3WPuZ+C9YA/eb1Dj1U6GEILAdpO8k9ZPE0EOHxZV2WRr6Kyta2+9wLcAR39KiPn8fjD1+6kzWobDYxJFV0YMrjMpH7wPEA623ecUBPz+Pxh668+kI/HFVk228OoYtPEAufNd105s5ZL6/unQ9R31Pi8SsaM7sFRVLMxOgAFyT2AUBn0jH44pfSMXjigudBFwQR130oSDasMjmOOVHcC5VGDEd9t1BcfSMXjivPpKLxxVHidrQpnzyouRsjZmy2YR84V148307dWtST4pFAZnVQdxJAvZS2nX0QT3A0Fx9JReOKX0nF461RYfFpICUdWta9je2ZQwuOF1IOvAinsOHXp59KC1xO1EyMUYE7hbUAndes6u2pLm5Ygn+ur1EVY7WjYL9wXtYWAvpqOqxOtUxw9BYLtUt7l09W/zXqwwmOud4zbr/ow4d9c02/i8Qs6rCCVsLBQGDG+obQ26uFaoBtOzgdbd3V5KDlXK3klNLtLHCMKAsoc5jYnnkElwADcXLa9elPwnycC15sSFNvBRNb66FmbThrY761+JwWfaliWAmwwNlbX6lyCbte4tIotv31qcPsKBbH5vm0152Qny2W4oObYfkfs+MfW85K3bLlXs0QKd3bTNs7OjhhMkGF5tYnjl5zKd0bqx6Z1tYEb667HDk/ZpFF2xxjN6R09VQbZwIxEUiSEvmR1GY7s6kblt10FvgttQmNDzqaqOPZU30vB/FTz1zDktiC+EhLaNlAYdRA1HnvVo1Bu/peD+KnnFGIwIBBuDuI3VzVq3mwPs8X8v6mgdt37NP+E/5DRUHgr3D2ULt37NP+E/5DRUHgr3D2UElAFmlJAusYuCRoz2NiB4q9u88LUfQLK0VyLtHe5UC7Lc3JW3hC53b+rqoJ0jCgACwG4CvTSRwwupBB3Eag14aCh5X4Z5I41QXbnhbS4HQezHqAJGpqn2Vs2WPHoZFv0JirKGZUVo8GuXOUABMiSnL31pduY/mY1e9ryxIbqXvzkqJbo7ic9geBtVBgNvTF8UHOZYMy9CJgRlQSB2zAAHK4SxIuYyQNbAM1yg2TMIJWCSHnMPtFgqpIxBxOIR4oyqnRmDbrcDcG162m1sE0uKh0skaSlmsp1cxhFAdSDcByTwyjrobAbXnaYo6jKyQuhCtubR2KqpKXfNbM1rBe2qaPlXiGLDoRsMzKjxMrG0cTJG6uwIvzjEkWIsulBo8JshYRPkOYzSc617JY83Glhza7rRg7t5NVfJ/DuWlcAqoxTmzNKuYZFU2RgoPSB1YEadxo3B7SknaQR5AInjBYk9MPDHIbLbo/tLDXS1+yguU20MTHGwjKLJzUhWys2Zv+kEupFxvNxa5HXQZ7F7DmeTGtYkmWWQAJoQdn82ioxF2u09uq8TWtqKu9uRjE4RVyOpkzKGKurRKwZHky2zZjGSAtrkuOFyLrZ2OEuexBytluoa24aXYC5BuDbdRLUGX5NZudl5yOSNgqhA6m2UAaiQdFiW3JfMoUXtc1o18JR1ke/9Kc1e4dbuOy59X/NBajtqj5Q7Lcwy/NxdijBVBsbkHwTw7qty9vcN57hxp2p7B1cfKeHk89B8+MHQkHMpBsd6kHiD211jkxhJHw0OYMWKi5fTuvfU6WrUvhVIsVFr33cRx7+2nrIQbHfwPX/zQYTlfghh8VsyfMT/AHhsOxtYWnjIAt/Mo41qDIOsd3HzVVfKdFfZ8sg8LDlMSnfC6t7AarG5Quw0mAHARZb23Xyxq57fCG9RpwDVWPit5res2FVe1dsiHLZecY/uq66d5BP9CqCTEZjZ43Ltu51so0FjpI2pvbQDgT3KZ3KjwVUkuCl7WB1uYwi5coBAOjAoDv1Cs5MNY4iPdknk0O8ZnLgeRXUX7KuzWX2LNbaGJUEEOqMCNxyrkuNTwROJ141qGoGNW82B9ni/l/U1g2rebA+zxfy/qaB23fs0/wCE/wCQ0VB4K9w9lC7d+zT/AIT/AJDRUHgr3D2UElKlSoApsMysXj4+Em4N2g/ut28ePWHQzhhpw0IOhB6iOFF0NicLc5lOV+u1wexhxHrHCgC2vs1cQqo7OFV1kshtcxnMlza/RcI+ltUF7i4NXFyXUG5mla0ckQ0iU5ZrZyWSMMzFgGuTv11q5w+HZ2YyXUWAVVcgaXzNdSL3J49VT/MV63/zH+KgqYdhwqytlzZI1iUPZ7BGLBrtc5rnffgKqn5E4YuzkNc3tYKAvRCqAAttAo37+N61fzBet/8AMf4q8+j0+/8A5j/FQVWzdnJApVL6kEk2ubIqLew4Iir/AIRTMZgM8scmZlMauoyhTfnMl75gf4Y89XH0cn3/APMf4q8+jU+//mP8VBT4HBCIMAxbM7SEta93Nz4IAt5KmarH6Mj+9/mP8VL6Lj+9/mP8VBVtTUkym9uBF+rdw47qtTsqPqb03+Kl9ExdTem/xUAsWMQb736yLn1f/lTrjo/GA79PbTvoiLqb03+KvPoeLqb03+KglSZTuYHu1pOAah+hIfFPpv8AFTl2TGNwcf8AySfFQV23IQ+GnjbpBkaNuGjqRm8gNz3GuebEwkgjw+GedVkeEu4sWaMDICCC4Au19QNcp7K6yuCVTpfqN2LX6vCJ/o1w/Yu0m+mcajKLq0yqTwSOVFRe63S7yaC9w+HzriBmlY4cG6oCotkNgvNqBrlBGvFQR1z47YFhd3RCxOr5c2vD6wuerXvItehG26ZcJPNGQrGCSJ7C4BiVwdDcX7eIy1DylxhPNq2FbGArrZVsvg6EMOP6UDNhbCdp4ZuejNleKyLvAewJIPWhP+KtLiIssjR3BKoJLjiDn0HbZCa5l8malcXiAVykIQV6unYrp1bvJXa9m7HjighaCIZnRCRnKhjkB6V76b7kAnqoM7iFsEI1BRWLcAXJyjy2Pq6xWv2XMyJhk0s9we4KxFu/ShMLybjJQTBWEa/VKrvlGouQDroMgvfXfYXoldnyCRFCgRI+YHOWJFsxzZtSzPbidAaCbbOKvDKgB6SOlyLKCUNt+p3jcDv77WGCkDRow3MqkeUCqzaGFmKudGve0a2B8Gy9JtCL620IvodLGywEJSKNDqVRVJ7gBQT0qVKgVKlSoFSpUqBUqVKgVKlSoFSpUqBUqVKgVKlSoFSpUqCLERFlIDMh8ZbXHpAj1VxH5TeTc2DxfzzCzBefUq5YAvmuCxsUK2bKp3CxHVSpUFTye5F4943RcVHHHNcyADPmzizEgoLEjqI4V0DZvye4qw53aLn8OKJfbGaVKgt9j/J1h8O7yJJLzsl+ce6ktmJLaMpUXJ4AVfNsVdPrJBl8EdE5bAAWuh3AbjpfXfrSpUEmF2UqPnzuxAIGYiwv3AX8tWFKlQKlSpUH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2" descr="data:image/jpeg;base64,/9j/4AAQSkZJRgABAQAAAQABAAD/2wCEAAkGBxQTEhQUExQWFRUVFxwVFhcUGB0XFxggFxcYHhgYGBgYHCghGBwnHBgXITEhJSkrLi4uFx8zODMsNygtLisBCgoKBQUFDgUFDisZExkrKysrKysrKysrKysrKysrKysrKysrKysrKysrKysrKysrKysrKysrKysrKysrKysrK//AABEIAOYA2wMBIgACEQEDEQH/xAAcAAABBQEBAQAAAAAAAAAAAAAEAAIDBQYHAQj/xABLEAACAQIDAwYJCQUHAwUBAAABAgMAEQQSIQUxQQYTIlFhcTJSgZGSobHR0gcUFSM0YnOywTNCU3LwFiSCk6LT4UOz4jVUg6PxY//EABQBAQAAAAAAAAAAAAAAAAAAAAD/xAAUEQEAAAAAAAAAAAAAAAAAAAAA/9oADAMBAAIRAxEAPwDrJ5LYMzNiDhoWmY5jIyBmvYC4LXtoBuq3Ar2lQKlUOMxSRI0kjKiIMzMxAUAcSTurjHKj5WpJp1hwP1cQY5pWALyWvbIDoiacdT93iHZ8ZhUljeOQZkkUo6ncysLMDbgQSKo9n8hdnQsrx4OBWU5lYoGKkbiC17EVxc/KttKJ2HOxyAfxYgeHWmU1eR/LZiEWMyYWGQsLnI7Rea4eg67sfYkGFVlgQLnYyOdWd2Y3LO7XZjfiTVjXPeSHyqQ42ZYDBJC7AkEsrJp+6CLMSeHRrcPjNOijt3Ll8vTK6UBVKg3xhG/Iv80gB9QNV2K2rICcrYcL1kux8ygUF7SrPNt0ADMxLceaQBf/ALL0NJtsndzp72RfWiUGqqo5Q8msNjlRcVEJVRs6glgAbWv0SL6ddM5ObSMwkBFsj5fCL36Km9yB43qq6oKvY3J3C4Uf3bDxRX3lFAY97bz5TVpSpUHjLeqbY3JPBYVs2Hw0UTeMqjPrwzG5A7L1dUqCLF4dZEeNwGR1KMp3EMLEHvBNUuyuReAw7h4cJCjrcq4QFhcWNmNyNKv6VAqVKlQC7U2dHiInhmQPHIMrKdxHk1HeKJRbCwr2lQKh8VgY5P2kaP8AzqG9ooilQV30Dhf/AG0H+Unw0voHC/8AtoP8pPhojaU5jhldbXRGYX3XVSRfs0qaJrqD1gGgfSpUqDCfLb/6RP8Azw/95K+etl/tk7/0NfQfy3/+kzfiQ/8AeSvnvZf7VO/9DQe7R/aP/XAUsd4EX8vupbR/aP8A1wrzHeBD/L7qDUfJV9vjPiKXv1ZXQn1Xrt2O8Nxv6R399cQ+S/DGXFvGvhPhcQg72jsPXau246XM2YbnVX9JQaAVzUDmnu1DyNQRyNQ+KxOQWHhcT1VI72BY8N3fVJi5t9BreQGNzTTqd5RG7NCwP6Vua5X8nmI/v1vGicf6kI9hrqlAqVKlQKlSpUCpUqVAqVKmyOFBJNgNSeq1A6lUcMysLqbipKBUqVKgB279mn/Cf8hoqDwV7h7KF279mn/Cf8hoqDwV7h7KCSsjPyolzEKqAA2GYEnTrIYVrq5rL4Td59tBVfKrtyWXZ0iOEsXi8EEHSRetjXHtl/tU7/0NdP8AlG+wSfzx/wDcWuX7LP1qd/6GgvW2ejXYoLniRLr6LWqfF7HjKx+BovVN2dtewrcXWPN1nm5j/qQhfNU20XFkBKqcu4SMp4cHNBcfJ3h1w+MSSMxlgji1pNxGvhECuj3+qg/BVfKl1Psrm/Idj85TV7ZX3sjDd2Emujf9CP7ryqfLJmX1NQQO1QHU05zUeJfIhPE6UAG0ZtbDcNPeaosXNRWLlqome9Ba8kJyuMhI33Ya7v2b2v5bV1IbRl64/Qb465JyfRziIiis2V1JygmwzDMSQNBY7zXU1oChjpeuP0G+OnDGS9cfoN8dDrUeNkkVLxIHbMoyk5dCwzG56lubcbUBwxUvjR+gf9yvfnMvjR+gf9ysftPlPNCj3hUyw4R8TMgLEKdciq6ixXosTcg2t11ZY3lBlgmeNQzwsiOHDILsIz0bi7aSDz0GgE8vjR+gf9ynCWXxk9A/7lZ7CcoGZ8RnRI0hHF+npEjlspABUZtTcWtTMHyoZpIEMJu6y86oZbq8M2HiYIXZQyZpn13sE0BvQaUSS+MnoH/cryZJHUqzJY6GyG/56rMPipoVlkxkkQiUXBRSuXpv4XSa/Q5obvCzbxan7d2o8IQql800UZuVsRLIqG3SBBGbeRbTy0FjJAQxePRjvB8FrdfUfve2p8LiQ43WYaMp3j/jqPGqHaXKPmvmpyj+8T8yLOhFsshBDFgtzkHGwuRqbAt5N7TbGxiUoIm5uKRCrFiOehSQq1wLgZrW49lBqKVC4fFa5HGV9/YwG8qf0OooqgB279mn/Cf8hoqDwV7h7KF279mn/Cf8hoqDwV7h7KCSuay+E3efbXSq5lLIMzd59tBmvlH+wv8Azx/nFcw2SbTIRvBv6jXTPlGf+4t/On5q5nsr9snefYaDSswKktcsbm7XUE3N+krEn0akxEjZYyOrg3ODhpuX1mqTF7WdSyALYHf0gTx1KsKjx+0pcsRDAErwVezS5F/XQbbkhKBiEIsTla+mW2nVcg10fA3eCVVBYicMAoubNEo817+auH8iMY3ztczMeg+8k8O2um4PHgyxxFynOkgH924FwDqNTuHbQaEbPm8VUvxkdR7CT6qgk2Yp/bYlB92IZvX/AONTHYN7GNn5xbgMUuovbNdb33btfPT4+Td/2kznrC5V/wBMalvXQVUmHwKb1mm7zYerLQwxJv8A3bBwJ1MwDt330IPnrTQbIw6aqlyDva53cf3mHlUVMJhbogAbuJI8q5rf4lHkoH4UkouY9LKCQAd9hfQDSpk3kcRvHEdpHAb6rnkZxY3Yb7DfpuBWLMh/xKO2mRozWsdVsQE8JT1mOIOl/IKC4WpBUez8PM1s6WB4tZW9FSwNz2r+lN21g5eZlERs5RghHWVNrG4ym9tb6UFftXZaySZnkCI6rCykC72kL5ASbdK2UixuubdvAmH2BFzUyNLGUacyOqrljXKEQRkZ76ZEv0gCSQRY2onlFgGliAK5yoZuiLWNtCFLb7XXed566zOzcNlws+XpSyYUHSNHcG3TjMQQp0mkFxa5y63y6Be7N5OpCcvzkZ5IzCbeEzW8II8jJmChtMlzxOlSpyZS8iRyrYTYaVgy55F5h45LFswtnydWmahzjBJInOmTnIsTLzcKplJBWREu4At0X8LNag9j4TEJipi0ck+aaNpg0tkivGhQx5nuwQ7ri5FzoQAQ2mLcuHijlEc2QMDYOUDEhXKHeCUYa9R6qF2rhUnsDLEBHLE/ggsCkgKKxz7i65bWF9RvrA41DBPafm0YphXXORmkEWOxDukZv9Y/N2GUanMo4ivMRA74jEpGMwnLtcaWBlxLL0ypMbEG6ka3aNhbgG+x+wjLzRLrnidnU83oAyOuULm62Vr8cg76l2TsPmJS0b2h5pI1iyaqUVFB5zNqMqKLZeJ1pcknzYOBrAFkBIChRqSTooAHkqznxAQXO86ADex6lHE0HuMVMpzmwGt72I7Qd4NOwLExqWvftFjv0JHA2tUUOHLEPJa41VRuXt+83b5qMoAdu/Zp/wAJ/wAhoqDwV7h7KF279mn/AAn/ACGioPBXuHsoJK5ztHYM4ZssbHUnTUHXgRXRqVB8+/KEsi4ZlkRkOdfCFuNc/wBlftk7z7DX1htzYcGLjaOdAysLdo7jXC+UnyZYjBYhHhVp8OSbFRmdNDYMoFzw1oMFtH9o/wDXCnY8dCL+X3VfvyG2jNISmDlsdxYBBu++RV6Pkk2jKsYKxR5Vsc8ndwUG9BnPk/wBmxixrfMUciwvuHsrpEGx8VA2Z4hlIKnPoCDa41HYPNVh8nfyXy4DEriZZ0cqrLkRTbpi28n9K6XicMkilXUMp4MLig51gttGMkayKN63u66fuljZx2E6XNiNBV/hsQJkDo2db20voeKlSMykdWhobbHyfxt0sM5hfqvdD5N4rJYnC43BPndChGnOxjNGwHCQdXeNL6EHWg3owbNbQaeMR5r9Ij1VBtbAzKt0UP3asvcHvcd1j2UDsLlcJIryRkODY5LZG7ULNpwuDqL8d9Wa7TxMh+qhyjgWBJ87ZVH+qgwcnKqbnwEi51gbc0wLA/4SCyntB06q6Lszb6mNTPGcMx0WNypLfyBCSe6wPZQ8Ww5nYtLIFvvy7z3hQq+cGrHC7BiTgT3mw8y2FA2TbY3Rxux4XGUeUav5kNCyY7EPuRowRwjYkdoZh7Uq9ihVRZQAOoC1PoKDDKyjpCVid5Ksb+qw8gA7KnEh8WT0G91W9U2I2yWYph0EjDezaRr5RqfJQSib7snoN7qcJ/uyeg3uoSODFk3bEIv3UiBXzsb0ZHinUdOx7tL+c2v32oPVxH3ZPQb3V6cUANQ4HajW9lGQyhgCNQf68lKaIMpU7iLHy0A089jlUZnOoXqHjMeA/oU/C4W3SY5nO88APFXqHtqTD4dUBtvOpJ1Y9pPGpqBUqVKgB279mn/Cf8hoqDwV7h7KF279mn/Cf8hoqDwV7h7KCSlSpUCqLETqguxt+vYBxPZTMTigthbMx8FRvPb2DtNQwwG+Zzmfh1KOpffvPqoH4PFlywKlSoBsddGvbdx0It2UXQUmHUm5GtrXBI3XtuPafPUZwq9vpN76CxpVVnDL2+k3vppw47fSb30FtXhFVBhH3vSb30wwj73pN76Cxw+z4kJKRqpOpIAFFVRNEOtvSb30wx9rek3voNBSrNlO1vSb300r2t6Te+g01Ksqb+M3pN76aSfGb0m99Ba8p8W0cNk8ORhEve//ABep9lYARoFHDees8TWalhLSwMSxCux1JIvkYDees1fJOqgXY34AXJNBbWqCd1sRvHEdfnqtOOJuALW4nU+3Q1DKMx1J3X113b7X0466eagqMNtd4cS8K2KMOcQnUAaBhfs/TtrX4HEiRAw0voR1EGxHkINYPlCVVo5lGbITexJ06N7dmUP2aVJJKyubOwDC4sxAutgdAerIfKaDoFKufNiH8d/Tb30w4p/4j+m3voOiUq5ycVJ/Ef0299bnYshaCMsSSV1J3mg8279mn/Cf8hoqDwV7h7KF279mn/Cf8hoqDwV7h7KCShJ8SSSkdi/EnVU7W7fu7+6i6r8O/NnIwtckq3Brkmx6m18vCgmgw4W5vdj4THefcOwU8080w0DTVRyi26mEVHkV2VmKnICSMscjk6DXSMi3b1A1cGs9yp2KcS2HuudI3cyKZCoZWhkS2S2VzdhqxGUXtvoItncrYZbgqUIzb2jIssixjpK9rlmAA9dOwvKeF2VQfCkMa9OPpdFiGUB7spyMBlBvY8ASKnC8mJwcTmWH61MsRDXCFmuzMrwnpX6RIOXoqAo31LsPkzLh5BlZVjDuDlIDGMwhUv8AV2b6wXCnVRlGYgFSFn9OqZzCI5LqELu2VEQSlxHfOwZszIwAUHdQW0OV8ERmBDsYWdSEym/N4bn2IJYCwUEam9x3V7hdhN86xEjdBGSFIyvNljzTTMxtzQyj6xR16HsqqxnI9nOM1F5jK8bFjq0uEEILgXAAZ5+uwKW3aBpcfjxGqMVYh3RAFFyC5sCQN9uy9D43bEcaxsQ31knNBSpVr9IsSrWNgqs3cKEx2x2mhhEiRiUSo8hWzWCt+67IM1hbeutqC2zsGbmo+YMZnjaZxJkWLV8POkZKqLFrvECdL5SbDdQHrygiKSOcy80pdwV1ChmAPVrlJHG3lp+F2osknN5SGyZ96kWzZd6sdeNV+M2RO4xCXUpKiIM7FrW53PqqA3N4x1DpHsPmytlTRzc4wjUZcrG5ZiDmJUAKoWzZCGNyQWBG40FzM9hf+taFlxuUXJVeF26+AF+PYNaLmS4I/rsqpxUQdGDAkbyFJUnLrYEMOq28b9aBr7ZGeOweQ3B3HwW0uUtmy6kE5QF33FqsOf6Zsbg2t1kdo691x+lqpocS7qvMxqqMM2ugBkjZrlh0Lh7AledvmFxqaH5R51wwcMA8RVnI6jYOQQAdCQ3Dcd1BqlxAt3f1uryaXTdfXdvv3X8/VprWDwPKuYAK5zNua+UkFT0rWQsQGB66e23JcSMqLmUghlUZietX4DqO4eSgtdvuxbpAZFGYC185sxZVa4FigZb6/v1FszEZ8OCG5wwsVzAg5kX94EaW5sq1t/QAOtVeOfExKgmAMBNlRTcJqpQSE3AlzKpWQXAYWOh1udgyRiMKuoN2udMxP7QMv7rg2zLqOkDc3oCTTDTMJIGQEG43A9YBIB8oAPlp5oGNW82B9ni/l/U1g2rebA+zxfy/qaB23fs0/wCE/wCQ0VB4K9w9lC7d+zT/AIT/AJDRUHgr3D2UElMliDAhgCDvBp9KgryWi8K7R+NvKdjda/e4ceuiamIoCSBo9YxdOKDh2pfd/Lu6u0CDTDUEM7SM2QrlUDUgm5N7rvFiNNO2pjBJ4yeifioGmmGn/NpPGT0T8VeHCSeMnon4qCI0xqnOCk8dPRPxV4cDJ46+ifioBWpjUWdnv46+ifirz6Nfx19E/FQAtTDR52W/jr6J+KvPol/HX0D8VBWmgZlsx7dff6/bV8djv46+ifiqKbYDN/1FBG45D5f3qCjJpkkYZSrC6sCpB3EEWIo/FbKlj3jMOtNfON4oKHDTyfsojbx5Pq09fSPkBoKTB8lcNHe4eUE3CzMCq/4VCg/4gasJsfHHZNL8EQa+RFH6VbjkhK2suI/wxqVHnzZj5xUsPJYR+BYddk1Pec9zQZudpJVK82qowIPO63B39Abx3kVncVhWwpAf62FyAc+lyNFRm/cYXOSTtKtcaN0dthP1n0P/ACoefk+zAqwzKRYgpcEHeCC2tBn8HiQyrrcHRWIAzZd4IGiuOK+UXFjRDVFhOReJjnyoRzDWOdvCFtwZCdXW/RcHdcN97T/2VP8AFHof+VBmmrebA+zxfy/qap/7Jn+KPQ/8q0OBwwjjVAb5Ra540EG3fs0/4T/kNFQeCvcPZQu3fs0/4T/kNFQeCvcPZQSVFJiFXRmUd5A9tS1zLbOIyPIxGb6xh/qPGg6N88j8dPSHvpfPI/HT0h765TFtZeKkd2tWUMqsLqQaDogxcfjp6Q99L55H46ekPfWF2gI4QmeUZnIVVCXY5iBe2bcL76JkwOV0TMDmvrltawJ3X13UGx+eR+OnpD30vnkfjp6Q99YGLFIzCxbIz82spjGRmuRYfWXtcEXta9WUGEzFhmAym3g3vqdd+m6g1nzyPx09Ie+l88j8dPSHvrFYOZJOe5tw3NGxOSwY2voc3YRenY/EJDGJHYAE20QnjbU3sNNdbUGz+eR+OnpD30vnkfjp6Q99ZLOLRMpDLK2UHIVtdWOaxN/3d2m+osTtGNJlhLdJv/5Meq1rHXedRcDKb2oNl88j8dPSHvpfPI/HT0h76zYHSK3XQXvlvewXhf73qoXZm0knZ1RhdDY3jYcBrqdNSRY69E0Gu+eR/wARPSHvpfPI/wCInpD31mcRjBHGZGICga9Asdw6jXmztoLLGsq2Km2mQqdbXFybG194uNDQaf55H46ekPfS+eR+OnpD31ldo7ZSAoHYDObC0ZIGh6jrqALDXUaVYLMej4PS3HKRbS+oJ91BdfPI/HT0h76XzyPx09Ie+svhduo8rRKRmXfeJh13vc6buNr3FqPmxuVSxygAXNkLcSNADfh20Fz88j/iJ6Q99RYnaCKjMHQkAkDMNbDdVFsrbizoXQqQDYgoRuPA3sdNdOsXr3H7dMbIojLs+YhY0zEBSLk3cdYoLmHFMpCy213ONFJ8Ug+CerXX1UfVJs7GmUDOmUNcFHWzC194zEcPXRaM0XW0fnZP1ZfWO2gsKVNRwQCNQdQRxp1ADt37NP8AhP8AkNFQeCvcPZQu3fs0/wCE/wCQ0VB4K9w9lBJXMdryFWlIFznbT/Ga6dXMdsT5Gla17O3rc0FSuMRtJIwO0DX30plMPTQ3Uj+gaWHxXPHI6jXcw3inYFb85E3Ubd4oLHbkqlA1hmzRLmtrYSA2v1b6sJcXd0PUT60aqnZMzSAhmva3Bfh7Ks+ZB1JNxuOmm/s7TQVW0tqBxG6OSyOLQmwBYMb3Uag63ve2l6N2lipMjCIElzY2IUhcz5iCdL8PLeihhxe/Hrst/Panrhx1n+iTxHWTQU+ycWQ8681za5VFswOW0dgNN9xrVtiJFcZHAYBjod28jdSnSNFJdsoJCkmwvm0AuB22pkOKgdyiyXaxcga2AILE6aeGunaKBS4gDmQNyyADyRS23055ELhyAXG5uI37vSNNWfDtk+svcqUtffICEOg4gtYnSnJisOXyCXpZzHb7yhy3DcObkF910YbxQSjF65uu4/7dRYV0jJyKFvvtx1J16zqdaLxKQoYw5IMj82m83ZlLW0Fh0Yyb/d7a9xawRDNLIsY33dlX20A88wK5GF1IFwdx0G+vcLMosigBb7hu1a59dTZsPzYluyozJGCVZdWZY0FmW9ixUX3a3p+GbDMzBXzGMZ2GugzOtzp40bjvQ0AGJZJLZ1DW3X4btR1HQa0UMZcX6ifymp4Uw5aNQXvIpZLqwDBQCTmZbbiKPXZUfb5+/wB9BQRyIrlwAHbwm4m9t/XuFF4nE9FQdzIb+Vnq2XY8fb5/+KkbZEZtodBbf2k+0mgzuCkVLKgCgncN3AfpQG05YjP9Y7oQrAWYoCM+vSBBvcDS9bFdjRdR89J9gwm91JuSbE3FySTv76Cj5E4xnsGYtZnCs29lGbKT16ca2goDCbLjjbMoNxpvo8UAxhMZvGLi/STh3pfQHs3HsouGQMoI3Hr084O6hpsQb5EAZ95v4KjrY+wbz66IgQqoBNzxO65Op04UAu3fs0/4T/kNFQeCvcPZQu3fs0/4T/kNFQeCvcPZQSVzXaMYZ5QdxdvzGulVUYjk7C7FukCTc5Tpc7zqKDAYPZ6xm4uT28KIiwihy4vc+bXfWz/sxD1v5x7q9/s1D1v5x7qDHYTCKl8vHr9lFrWn/s3F1v5x7q9/s5F1v5x7qDNinrWi/s9H4z+cfDXo2BH4z+cfDQY3lDEzYdsgJcMjKF1N1kU3HdvoHB4aRZp5GjkJGHAjuScxZnzKLki5yRDzV0H6Bj8Z/OPhr36DTxn84+Gg5rDsmWKSJekwU4VMyhyv1SyZmJLEKAOJFtQNCbVUYjk5I91McoVhKpbIZD0pNoLfKWF2yzxuCd9712IbFTxn84+GvfoZPGfzj4aDFbRwMmKMRCmHmVMqZuExS0YsDqiBnv1ki3GmbceabAuWhkjkdDGYVzO2YnLpzTWZCdQxG7U21rcjY6+O/nX4a9+iV8d/9Pw0GG5S7FkkiVQSw+dQSEKrOwAljDftWfQC7nQDoAEHWvdibNljnZWjYLNh0BYBcqHn8ZI0Z7Rz6DQWNzatz9Fr47/6fhr36NHjv/p+GgxezNnvHPh4iM5jiLSTJAIRpkACsoy9M5roDuQ34X1q084Vb25x79lj57LT0wQOokf/AE/DQNWnLXGuWPypTxYmWHCBckTGMvKMxYroxAFrC9x22vWZm5b7UxFh865tWvaxjhXo7+kbEbxpeg+jHkC6sQO829tR4HHxTAmKRJADYmNgwB6rqd9fKu2GkYjncQMQTqTzrS5ewltPICatvk72q+HxseRivO3iNtxJByXB0PTsOwE0H0+KHaRnusegvZpOq28IOJ4X3DtOlNjRpd4KR9R0duw28FfWewbz40CgAAADQAaAUDIIFQWUW49p7SeJ7TUtKlQA7d+zT/hP+Q0VB4K9w9lC7d+zT/hP+Q0VB4K9w9lBJSpUqBULicVY5VGZzrbcAOtjwHtpk2IL3WPuZ+C9YA/eb1Dj1U6GEILAdpO8k9ZPE0EOHxZV2WRr6Kyta2+9wLcAR39KiPn8fjD1+6kzWobDYxJFV0YMrjMpH7wPEA623ecUBPz+Pxh668+kI/HFVk228OoYtPEAufNd105s5ZL6/unQ9R31Pi8SsaM7sFRVLMxOgAFyT2AUBn0jH44pfSMXjigudBFwQR130oSDasMjmOOVHcC5VGDEd9t1BcfSMXjivPpKLxxVHidrQpnzyouRsjZmy2YR84V148307dWtST4pFAZnVQdxJAvZS2nX0QT3A0Fx9JReOKX0nF461RYfFpICUdWta9je2ZQwuOF1IOvAinsOHXp59KC1xO1EyMUYE7hbUAndes6u2pLm5Ygn+ur1EVY7WjYL9wXtYWAvpqOqxOtUxw9BYLtUt7l09W/zXqwwmOud4zbr/ow4d9c02/i8Qs6rCCVsLBQGDG+obQ26uFaoBtOzgdbd3V5KDlXK3klNLtLHCMKAsoc5jYnnkElwADcXLa9elPwnycC15sSFNvBRNb66FmbThrY761+JwWfaliWAmwwNlbX6lyCbte4tIotv31qcPsKBbH5vm0152Qny2W4oObYfkfs+MfW85K3bLlXs0QKd3bTNs7OjhhMkGF5tYnjl5zKd0bqx6Z1tYEb667HDk/ZpFF2xxjN6R09VQbZwIxEUiSEvmR1GY7s6kblt10FvgttQmNDzqaqOPZU30vB/FTz1zDktiC+EhLaNlAYdRA1HnvVo1Bu/peD+KnnFGIwIBBuDuI3VzVq3mwPs8X8v6mgdt37NP+E/5DRUHgr3D2ULt37NP+E/5DRUHgr3D2UElAFmlJAusYuCRoz2NiB4q9u88LUfQLK0VyLtHe5UC7Lc3JW3hC53b+rqoJ0jCgACwG4CvTSRwwupBB3Eag14aCh5X4Z5I41QXbnhbS4HQezHqAJGpqn2Vs2WPHoZFv0JirKGZUVo8GuXOUABMiSnL31pduY/mY1e9ryxIbqXvzkqJbo7ic9geBtVBgNvTF8UHOZYMy9CJgRlQSB2zAAHK4SxIuYyQNbAM1yg2TMIJWCSHnMPtFgqpIxBxOIR4oyqnRmDbrcDcG162m1sE0uKh0skaSlmsp1cxhFAdSDcByTwyjrobAbXnaYo6jKyQuhCtubR2KqpKXfNbM1rBe2qaPlXiGLDoRsMzKjxMrG0cTJG6uwIvzjEkWIsulBo8JshYRPkOYzSc617JY83Glhza7rRg7t5NVfJ/DuWlcAqoxTmzNKuYZFU2RgoPSB1YEadxo3B7SknaQR5AInjBYk9MPDHIbLbo/tLDXS1+yguU20MTHGwjKLJzUhWys2Zv+kEupFxvNxa5HXQZ7F7DmeTGtYkmWWQAJoQdn82ioxF2u09uq8TWtqKu9uRjE4RVyOpkzKGKurRKwZHky2zZjGSAtrkuOFyLrZ2OEuexBytluoa24aXYC5BuDbdRLUGX5NZudl5yOSNgqhA6m2UAaiQdFiW3JfMoUXtc1o18JR1ke/9Kc1e4dbuOy59X/NBajtqj5Q7Lcwy/NxdijBVBsbkHwTw7qty9vcN57hxp2p7B1cfKeHk89B8+MHQkHMpBsd6kHiD211jkxhJHw0OYMWKi5fTuvfU6WrUvhVIsVFr33cRx7+2nrIQbHfwPX/zQYTlfghh8VsyfMT/AHhsOxtYWnjIAt/Mo41qDIOsd3HzVVfKdFfZ8sg8LDlMSnfC6t7AarG5Quw0mAHARZb23Xyxq57fCG9RpwDVWPit5res2FVe1dsiHLZecY/uq66d5BP9CqCTEZjZ43Ltu51so0FjpI2pvbQDgT3KZ3KjwVUkuCl7WB1uYwi5coBAOjAoDv1Cs5MNY4iPdknk0O8ZnLgeRXUX7KuzWX2LNbaGJUEEOqMCNxyrkuNTwROJ141qGoGNW82B9ni/l/U1g2rebA+zxfy/qaB23fs0/wCE/wCQ0VB4K9w9lC7d+zT/AIT/AJDRUHgr3D2UElKlSoApsMysXj4+Em4N2g/ut28ePWHQzhhpw0IOhB6iOFF0NicLc5lOV+u1wexhxHrHCgC2vs1cQqo7OFV1kshtcxnMlza/RcI+ltUF7i4NXFyXUG5mla0ckQ0iU5ZrZyWSMMzFgGuTv11q5w+HZ2YyXUWAVVcgaXzNdSL3J49VT/MV63/zH+KgqYdhwqytlzZI1iUPZ7BGLBrtc5rnffgKqn5E4YuzkNc3tYKAvRCqAAttAo37+N61fzBet/8AMf4q8+j0+/8A5j/FQVWzdnJApVL6kEk2ubIqLew4Iir/AIRTMZgM8scmZlMauoyhTfnMl75gf4Y89XH0cn3/APMf4q8+jU+//mP8VBT4HBCIMAxbM7SEta93Nz4IAt5KmarH6Mj+9/mP8VL6Lj+9/mP8VBVtTUkym9uBF+rdw47qtTsqPqb03+Kl9ExdTem/xUAsWMQb736yLn1f/lTrjo/GA79PbTvoiLqb03+KvPoeLqb03+KglSZTuYHu1pOAah+hIfFPpv8AFTl2TGNwcf8AySfFQV23IQ+GnjbpBkaNuGjqRm8gNz3GuebEwkgjw+GedVkeEu4sWaMDICCC4Au19QNcp7K6yuCVTpfqN2LX6vCJ/o1w/Yu0m+mcajKLq0yqTwSOVFRe63S7yaC9w+HzriBmlY4cG6oCotkNgvNqBrlBGvFQR1z47YFhd3RCxOr5c2vD6wuerXvItehG26ZcJPNGQrGCSJ7C4BiVwdDcX7eIy1DylxhPNq2FbGArrZVsvg6EMOP6UDNhbCdp4ZuejNleKyLvAewJIPWhP+KtLiIssjR3BKoJLjiDn0HbZCa5l8malcXiAVykIQV6unYrp1bvJXa9m7HjighaCIZnRCRnKhjkB6V76b7kAnqoM7iFsEI1BRWLcAXJyjy2Pq6xWv2XMyJhk0s9we4KxFu/ShMLybjJQTBWEa/VKrvlGouQDroMgvfXfYXoldnyCRFCgRI+YHOWJFsxzZtSzPbidAaCbbOKvDKgB6SOlyLKCUNt+p3jcDv77WGCkDRow3MqkeUCqzaGFmKudGve0a2B8Gy9JtCL620IvodLGywEJSKNDqVRVJ7gBQT0qVKgVKlSoFSpUqBUqVKgVKlSoFSpUqBUqVKgVKlSoFSpUqCLERFlIDMh8ZbXHpAj1VxH5TeTc2DxfzzCzBefUq5YAvmuCxsUK2bKp3CxHVSpUFTye5F4943RcVHHHNcyADPmzizEgoLEjqI4V0DZvye4qw53aLn8OKJfbGaVKgt9j/J1h8O7yJJLzsl+ce6ktmJLaMpUXJ4AVfNsVdPrJBl8EdE5bAAWuh3AbjpfXfrSpUEmF2UqPnzuxAIGYiwv3AX8tWFKlQKlSpUH/9k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 descr="data:image/jpeg;base64,/9j/4AAQSkZJRgABAQAAAQABAAD/2wCEAAkGBxQTEhQUExQWFRUVFxwVFhcUGB0XFxggFxcYHhgYGBgYHCghGBwnHBgXITEhJSkrLi4uFx8zODMsNygtLisBCgoKBQUFDgUFDisZExkrKysrKysrKysrKysrKysrKysrKysrKysrKysrKysrKysrKysrKysrKysrKysrKysrK//AABEIAOYA2wMBIgACEQEDEQH/xAAcAAABBQEBAQAAAAAAAAAAAAAEAAIDBQYHAQj/xABLEAACAQIDAwYJCQUHAwUBAAABAgMAEQQSIQUxQQYTIlFhcTJSgZGSobHR0gcUFSM0YnOywTNCU3LwFiSCk6LT4UOz4jVUg6PxY//EABQBAQAAAAAAAAAAAAAAAAAAAAD/xAAUEQEAAAAAAAAAAAAAAAAAAAAA/9oADAMBAAIRAxEAPwDrJ5LYMzNiDhoWmY5jIyBmvYC4LXtoBuq3Ar2lQKlUOMxSRI0kjKiIMzMxAUAcSTurjHKj5WpJp1hwP1cQY5pWALyWvbIDoiacdT93iHZ8ZhUljeOQZkkUo6ncysLMDbgQSKo9n8hdnQsrx4OBWU5lYoGKkbiC17EVxc/KttKJ2HOxyAfxYgeHWmU1eR/LZiEWMyYWGQsLnI7Rea4eg67sfYkGFVlgQLnYyOdWd2Y3LO7XZjfiTVjXPeSHyqQ42ZYDBJC7AkEsrJp+6CLMSeHRrcPjNOijt3Ll8vTK6UBVKg3xhG/Iv80gB9QNV2K2rICcrYcL1kux8ygUF7SrPNt0ADMxLceaQBf/ALL0NJtsndzp72RfWiUGqqo5Q8msNjlRcVEJVRs6glgAbWv0SL6ddM5ObSMwkBFsj5fCL36Km9yB43qq6oKvY3J3C4Uf3bDxRX3lFAY97bz5TVpSpUHjLeqbY3JPBYVs2Hw0UTeMqjPrwzG5A7L1dUqCLF4dZEeNwGR1KMp3EMLEHvBNUuyuReAw7h4cJCjrcq4QFhcWNmNyNKv6VAqVKlQC7U2dHiInhmQPHIMrKdxHk1HeKJRbCwr2lQKh8VgY5P2kaP8AzqG9ooilQV30Dhf/AG0H+Unw0voHC/8AtoP8pPhojaU5jhldbXRGYX3XVSRfs0qaJrqD1gGgfSpUqDCfLb/6RP8Azw/95K+etl/tk7/0NfQfy3/+kzfiQ/8AeSvnvZf7VO/9DQe7R/aP/XAUsd4EX8vupbR/aP8A1wrzHeBD/L7qDUfJV9vjPiKXv1ZXQn1Xrt2O8Nxv6R399cQ+S/DGXFvGvhPhcQg72jsPXau246XM2YbnVX9JQaAVzUDmnu1DyNQRyNQ+KxOQWHhcT1VI72BY8N3fVJi5t9BreQGNzTTqd5RG7NCwP6Vua5X8nmI/v1vGicf6kI9hrqlAqVKlQKlSpUCpUqVAqVKmyOFBJNgNSeq1A6lUcMysLqbipKBUqVKgB279mn/Cf8hoqDwV7h7KF279mn/Cf8hoqDwV7h7KCSsjPyolzEKqAA2GYEnTrIYVrq5rL4Td59tBVfKrtyWXZ0iOEsXi8EEHSRetjXHtl/tU7/0NdP8AlG+wSfzx/wDcWuX7LP1qd/6GgvW2ejXYoLniRLr6LWqfF7HjKx+BovVN2dtewrcXWPN1nm5j/qQhfNU20XFkBKqcu4SMp4cHNBcfJ3h1w+MSSMxlgji1pNxGvhECuj3+qg/BVfKl1Psrm/Idj85TV7ZX3sjDd2Emujf9CP7ryqfLJmX1NQQO1QHU05zUeJfIhPE6UAG0ZtbDcNPeaosXNRWLlqome9Ba8kJyuMhI33Ya7v2b2v5bV1IbRl64/Qb465JyfRziIiis2V1JygmwzDMSQNBY7zXU1oChjpeuP0G+OnDGS9cfoN8dDrUeNkkVLxIHbMoyk5dCwzG56lubcbUBwxUvjR+gf9yvfnMvjR+gf9ysftPlPNCj3hUyw4R8TMgLEKdciq6ixXosTcg2t11ZY3lBlgmeNQzwsiOHDILsIz0bi7aSDz0GgE8vjR+gf9ynCWXxk9A/7lZ7CcoGZ8RnRI0hHF+npEjlspABUZtTcWtTMHyoZpIEMJu6y86oZbq8M2HiYIXZQyZpn13sE0BvQaUSS+MnoH/cryZJHUqzJY6GyG/56rMPipoVlkxkkQiUXBRSuXpv4XSa/Q5obvCzbxan7d2o8IQql800UZuVsRLIqG3SBBGbeRbTy0FjJAQxePRjvB8FrdfUfve2p8LiQ43WYaMp3j/jqPGqHaXKPmvmpyj+8T8yLOhFsshBDFgtzkHGwuRqbAt5N7TbGxiUoIm5uKRCrFiOehSQq1wLgZrW49lBqKVC4fFa5HGV9/YwG8qf0OooqgB279mn/Cf8hoqDwV7h7KF279mn/Cf8hoqDwV7h7KCSuay+E3efbXSq5lLIMzd59tBmvlH+wv8Azx/nFcw2SbTIRvBv6jXTPlGf+4t/On5q5nsr9snefYaDSswKktcsbm7XUE3N+krEn0akxEjZYyOrg3ODhpuX1mqTF7WdSyALYHf0gTx1KsKjx+0pcsRDAErwVezS5F/XQbbkhKBiEIsTla+mW2nVcg10fA3eCVVBYicMAoubNEo817+auH8iMY3ztczMeg+8k8O2um4PHgyxxFynOkgH924FwDqNTuHbQaEbPm8VUvxkdR7CT6qgk2Yp/bYlB92IZvX/AONTHYN7GNn5xbgMUuovbNdb33btfPT4+Td/2kznrC5V/wBMalvXQVUmHwKb1mm7zYerLQwxJv8A3bBwJ1MwDt330IPnrTQbIw6aqlyDva53cf3mHlUVMJhbogAbuJI8q5rf4lHkoH4UkouY9LKCQAd9hfQDSpk3kcRvHEdpHAb6rnkZxY3Yb7DfpuBWLMh/xKO2mRozWsdVsQE8JT1mOIOl/IKC4WpBUez8PM1s6WB4tZW9FSwNz2r+lN21g5eZlERs5RghHWVNrG4ym9tb6UFftXZaySZnkCI6rCykC72kL5ASbdK2UixuubdvAmH2BFzUyNLGUacyOqrljXKEQRkZ76ZEv0gCSQRY2onlFgGliAK5yoZuiLWNtCFLb7XXed566zOzcNlws+XpSyYUHSNHcG3TjMQQp0mkFxa5y63y6Be7N5OpCcvzkZ5IzCbeEzW8II8jJmChtMlzxOlSpyZS8iRyrYTYaVgy55F5h45LFswtnydWmahzjBJInOmTnIsTLzcKplJBWREu4At0X8LNag9j4TEJipi0ck+aaNpg0tkivGhQx5nuwQ7ri5FzoQAQ2mLcuHijlEc2QMDYOUDEhXKHeCUYa9R6qF2rhUnsDLEBHLE/ggsCkgKKxz7i65bWF9RvrA41DBPafm0YphXXORmkEWOxDukZv9Y/N2GUanMo4ivMRA74jEpGMwnLtcaWBlxLL0ypMbEG6ka3aNhbgG+x+wjLzRLrnidnU83oAyOuULm62Vr8cg76l2TsPmJS0b2h5pI1iyaqUVFB5zNqMqKLZeJ1pcknzYOBrAFkBIChRqSTooAHkqznxAQXO86ADex6lHE0HuMVMpzmwGt72I7Qd4NOwLExqWvftFjv0JHA2tUUOHLEPJa41VRuXt+83b5qMoAdu/Zp/wAJ/wAhoqDwV7h7KF279mn/AAn/ACGioPBXuHsoJK5ztHYM4ZssbHUnTUHXgRXRqVB8+/KEsi4ZlkRkOdfCFuNc/wBlftk7z7DX1htzYcGLjaOdAysLdo7jXC+UnyZYjBYhHhVp8OSbFRmdNDYMoFzw1oMFtH9o/wDXCnY8dCL+X3VfvyG2jNISmDlsdxYBBu++RV6Pkk2jKsYKxR5Vsc8ndwUG9BnPk/wBmxixrfMUciwvuHsrpEGx8VA2Z4hlIKnPoCDa41HYPNVh8nfyXy4DEriZZ0cqrLkRTbpi28n9K6XicMkilXUMp4MLig51gttGMkayKN63u66fuljZx2E6XNiNBV/hsQJkDo2db20voeKlSMykdWhobbHyfxt0sM5hfqvdD5N4rJYnC43BPndChGnOxjNGwHCQdXeNL6EHWg3owbNbQaeMR5r9Ij1VBtbAzKt0UP3asvcHvcd1j2UDsLlcJIryRkODY5LZG7ULNpwuDqL8d9Wa7TxMh+qhyjgWBJ87ZVH+qgwcnKqbnwEi51gbc0wLA/4SCyntB06q6Lszb6mNTPGcMx0WNypLfyBCSe6wPZQ8Ww5nYtLIFvvy7z3hQq+cGrHC7BiTgT3mw8y2FA2TbY3Rxux4XGUeUav5kNCyY7EPuRowRwjYkdoZh7Uq9ihVRZQAOoC1PoKDDKyjpCVid5Ksb+qw8gA7KnEh8WT0G91W9U2I2yWYph0EjDezaRr5RqfJQSib7snoN7qcJ/uyeg3uoSODFk3bEIv3UiBXzsb0ZHinUdOx7tL+c2v32oPVxH3ZPQb3V6cUANQ4HajW9lGQyhgCNQf68lKaIMpU7iLHy0A089jlUZnOoXqHjMeA/oU/C4W3SY5nO88APFXqHtqTD4dUBtvOpJ1Y9pPGpqBUqVKgB279mn/Cf8hoqDwV7h7KF279mn/Cf8hoqDwV7h7KCSlSpUCqLETqguxt+vYBxPZTMTigthbMx8FRvPb2DtNQwwG+Zzmfh1KOpffvPqoH4PFlywKlSoBsddGvbdx0It2UXQUmHUm5GtrXBI3XtuPafPUZwq9vpN76CxpVVnDL2+k3vppw47fSb30FtXhFVBhH3vSb30wwj73pN76Cxw+z4kJKRqpOpIAFFVRNEOtvSb30wx9rek3voNBSrNlO1vSb300r2t6Te+g01Ksqb+M3pN76aSfGb0m99Ba8p8W0cNk8ORhEve//ABep9lYARoFHDees8TWalhLSwMSxCux1JIvkYDees1fJOqgXY34AXJNBbWqCd1sRvHEdfnqtOOJuALW4nU+3Q1DKMx1J3X113b7X0466eagqMNtd4cS8K2KMOcQnUAaBhfs/TtrX4HEiRAw0voR1EGxHkINYPlCVVo5lGbITexJ06N7dmUP2aVJJKyubOwDC4sxAutgdAerIfKaDoFKufNiH8d/Tb30w4p/4j+m3voOiUq5ycVJ/Ef0299bnYshaCMsSSV1J3mg8279mn/Cf8hoqDwV7h7KF279mn/Cf8hoqDwV7h7KCShJ8SSSkdi/EnVU7W7fu7+6i6r8O/NnIwtckq3Brkmx6m18vCgmgw4W5vdj4THefcOwU8080w0DTVRyi26mEVHkV2VmKnICSMscjk6DXSMi3b1A1cGs9yp2KcS2HuudI3cyKZCoZWhkS2S2VzdhqxGUXtvoItncrYZbgqUIzb2jIssixjpK9rlmAA9dOwvKeF2VQfCkMa9OPpdFiGUB7spyMBlBvY8ASKnC8mJwcTmWH61MsRDXCFmuzMrwnpX6RIOXoqAo31LsPkzLh5BlZVjDuDlIDGMwhUv8AV2b6wXCnVRlGYgFSFn9OqZzCI5LqELu2VEQSlxHfOwZszIwAUHdQW0OV8ERmBDsYWdSEym/N4bn2IJYCwUEam9x3V7hdhN86xEjdBGSFIyvNljzTTMxtzQyj6xR16HsqqxnI9nOM1F5jK8bFjq0uEEILgXAAZ5+uwKW3aBpcfjxGqMVYh3RAFFyC5sCQN9uy9D43bEcaxsQ31knNBSpVr9IsSrWNgqs3cKEx2x2mhhEiRiUSo8hWzWCt+67IM1hbeutqC2zsGbmo+YMZnjaZxJkWLV8POkZKqLFrvECdL5SbDdQHrygiKSOcy80pdwV1ChmAPVrlJHG3lp+F2osknN5SGyZ96kWzZd6sdeNV+M2RO4xCXUpKiIM7FrW53PqqA3N4x1DpHsPmytlTRzc4wjUZcrG5ZiDmJUAKoWzZCGNyQWBG40FzM9hf+taFlxuUXJVeF26+AF+PYNaLmS4I/rsqpxUQdGDAkbyFJUnLrYEMOq28b9aBr7ZGeOweQ3B3HwW0uUtmy6kE5QF33FqsOf6Zsbg2t1kdo691x+lqpocS7qvMxqqMM2ugBkjZrlh0Lh7AledvmFxqaH5R51wwcMA8RVnI6jYOQQAdCQ3Dcd1BqlxAt3f1uryaXTdfXdvv3X8/VprWDwPKuYAK5zNua+UkFT0rWQsQGB66e23JcSMqLmUghlUZietX4DqO4eSgtdvuxbpAZFGYC185sxZVa4FigZb6/v1FszEZ8OCG5wwsVzAg5kX94EaW5sq1t/QAOtVeOfExKgmAMBNlRTcJqpQSE3AlzKpWQXAYWOh1udgyRiMKuoN2udMxP7QMv7rg2zLqOkDc3oCTTDTMJIGQEG43A9YBIB8oAPlp5oGNW82B9ni/l/U1g2rebA+zxfy/qaB23fs0/wCE/wCQ0VB4K9w9lC7d+zT/AIT/AJDRUHgr3D2UElMliDAhgCDvBp9KgryWi8K7R+NvKdjda/e4ceuiamIoCSBo9YxdOKDh2pfd/Lu6u0CDTDUEM7SM2QrlUDUgm5N7rvFiNNO2pjBJ4yeifioGmmGn/NpPGT0T8VeHCSeMnon4qCI0xqnOCk8dPRPxV4cDJ46+ifioBWpjUWdnv46+ifirz6Nfx19E/FQAtTDR52W/jr6J+KvPol/HX0D8VBWmgZlsx7dff6/bV8djv46+ifiqKbYDN/1FBG45D5f3qCjJpkkYZSrC6sCpB3EEWIo/FbKlj3jMOtNfON4oKHDTyfsojbx5Pq09fSPkBoKTB8lcNHe4eUE3CzMCq/4VCg/4gasJsfHHZNL8EQa+RFH6VbjkhK2suI/wxqVHnzZj5xUsPJYR+BYddk1Pec9zQZudpJVK82qowIPO63B39Abx3kVncVhWwpAf62FyAc+lyNFRm/cYXOSTtKtcaN0dthP1n0P/ACoefk+zAqwzKRYgpcEHeCC2tBn8HiQyrrcHRWIAzZd4IGiuOK+UXFjRDVFhOReJjnyoRzDWOdvCFtwZCdXW/RcHdcN97T/2VP8AFHof+VBmmrebA+zxfy/qap/7Jn+KPQ/8q0OBwwjjVAb5Ra540EG3fs0/4T/kNFQeCvcPZQu3fs0/4T/kNFQeCvcPZQSVFJiFXRmUd5A9tS1zLbOIyPIxGb6xh/qPGg6N88j8dPSHvpfPI/HT0h765TFtZeKkd2tWUMqsLqQaDogxcfjp6Q99L55H46ekPfWF2gI4QmeUZnIVVCXY5iBe2bcL76JkwOV0TMDmvrltawJ3X13UGx+eR+OnpD30vnkfjp6Q99YGLFIzCxbIz82spjGRmuRYfWXtcEXta9WUGEzFhmAym3g3vqdd+m6g1nzyPx09Ie+l88j8dPSHvrFYOZJOe5tw3NGxOSwY2voc3YRenY/EJDGJHYAE20QnjbU3sNNdbUGz+eR+OnpD30vnkfjp6Q99ZLOLRMpDLK2UHIVtdWOaxN/3d2m+osTtGNJlhLdJv/5Meq1rHXedRcDKb2oNl88j8dPSHvpfPI/HT0h76zYHSK3XQXvlvewXhf73qoXZm0knZ1RhdDY3jYcBrqdNSRY69E0Gu+eR/wARPSHvpfPI/wCInpD31mcRjBHGZGICga9Asdw6jXmztoLLGsq2Km2mQqdbXFybG194uNDQaf55H46ekPfS+eR+OnpD31ldo7ZSAoHYDObC0ZIGh6jrqALDXUaVYLMej4PS3HKRbS+oJ91BdfPI/HT0h76XzyPx09Ie+svhduo8rRKRmXfeJh13vc6buNr3FqPmxuVSxygAXNkLcSNADfh20Fz88j/iJ6Q99RYnaCKjMHQkAkDMNbDdVFsrbizoXQqQDYgoRuPA3sdNdOsXr3H7dMbIojLs+YhY0zEBSLk3cdYoLmHFMpCy213ONFJ8Ug+CerXX1UfVJs7GmUDOmUNcFHWzC194zEcPXRaM0XW0fnZP1ZfWO2gsKVNRwQCNQdQRxp1ADt37NP8AhP8AkNFQeCvcPZQu3fs0/wCE/wCQ0VB4K9w9lBJXMdryFWlIFznbT/Ga6dXMdsT5Gla17O3rc0FSuMRtJIwO0DX30plMPTQ3Uj+gaWHxXPHI6jXcw3inYFb85E3Ubd4oLHbkqlA1hmzRLmtrYSA2v1b6sJcXd0PUT60aqnZMzSAhmva3Bfh7Ks+ZB1JNxuOmm/s7TQVW0tqBxG6OSyOLQmwBYMb3Uag63ve2l6N2lipMjCIElzY2IUhcz5iCdL8PLeihhxe/Hrst/Panrhx1n+iTxHWTQU+ycWQ8681za5VFswOW0dgNN9xrVtiJFcZHAYBjod28jdSnSNFJdsoJCkmwvm0AuB22pkOKgdyiyXaxcga2AILE6aeGunaKBS4gDmQNyyADyRS23055ELhyAXG5uI37vSNNWfDtk+svcqUtffICEOg4gtYnSnJisOXyCXpZzHb7yhy3DcObkF910YbxQSjF65uu4/7dRYV0jJyKFvvtx1J16zqdaLxKQoYw5IMj82m83ZlLW0Fh0Yyb/d7a9xawRDNLIsY33dlX20A88wK5GF1IFwdx0G+vcLMosigBb7hu1a59dTZsPzYluyozJGCVZdWZY0FmW9ixUX3a3p+GbDMzBXzGMZ2GugzOtzp40bjvQ0AGJZJLZ1DW3X4btR1HQa0UMZcX6ifymp4Uw5aNQXvIpZLqwDBQCTmZbbiKPXZUfb5+/wB9BQRyIrlwAHbwm4m9t/XuFF4nE9FQdzIb+Vnq2XY8fb5/+KkbZEZtodBbf2k+0mgzuCkVLKgCgncN3AfpQG05YjP9Y7oQrAWYoCM+vSBBvcDS9bFdjRdR89J9gwm91JuSbE3FySTv76Cj5E4xnsGYtZnCs29lGbKT16ca2goDCbLjjbMoNxpvo8UAxhMZvGLi/STh3pfQHs3HsouGQMoI3Hr084O6hpsQb5EAZ95v4KjrY+wbz66IgQqoBNzxO65Op04UAu3fs0/4T/kNFQeCvcPZQu3fs0/4T/kNFQeCvcPZQSVzXaMYZ5QdxdvzGulVUYjk7C7FukCTc5Tpc7zqKDAYPZ6xm4uT28KIiwihy4vc+bXfWz/sxD1v5x7q9/s1D1v5x7qDHYTCKl8vHr9lFrWn/s3F1v5x7q9/s5F1v5x7qDNinrWi/s9H4z+cfDXo2BH4z+cfDQY3lDEzYdsgJcMjKF1N1kU3HdvoHB4aRZp5GjkJGHAjuScxZnzKLki5yRDzV0H6Bj8Z/OPhr36DTxn84+Gg5rDsmWKSJekwU4VMyhyv1SyZmJLEKAOJFtQNCbVUYjk5I91McoVhKpbIZD0pNoLfKWF2yzxuCd9712IbFTxn84+GvfoZPGfzj4aDFbRwMmKMRCmHmVMqZuExS0YsDqiBnv1ki3GmbceabAuWhkjkdDGYVzO2YnLpzTWZCdQxG7U21rcjY6+O/nX4a9+iV8d/9Pw0GG5S7FkkiVQSw+dQSEKrOwAljDftWfQC7nQDoAEHWvdibNljnZWjYLNh0BYBcqHn8ZI0Z7Rz6DQWNzatz9Fr47/6fhr36NHjv/p+GgxezNnvHPh4iM5jiLSTJAIRpkACsoy9M5roDuQ34X1q084Vb25x79lj57LT0wQOokf/AE/DQNWnLXGuWPypTxYmWHCBckTGMvKMxYroxAFrC9x22vWZm5b7UxFh865tWvaxjhXo7+kbEbxpeg+jHkC6sQO829tR4HHxTAmKRJADYmNgwB6rqd9fKu2GkYjncQMQTqTzrS5ewltPICatvk72q+HxseRivO3iNtxJByXB0PTsOwE0H0+KHaRnusegvZpOq28IOJ4X3DtOlNjRpd4KR9R0duw28FfWewbz40CgAAADQAaAUDIIFQWUW49p7SeJ7TUtKlQA7d+zT/hP+Q0VB4K9w9lC7d+zT/hP+Q0VB4K9w9lBJSpUqBULicVY5VGZzrbcAOtjwHtpk2IL3WPuZ+C9YA/eb1Dj1U6GEILAdpO8k9ZPE0EOHxZV2WRr6Kyta2+9wLcAR39KiPn8fjD1+6kzWobDYxJFV0YMrjMpH7wPEA623ecUBPz+Pxh668+kI/HFVk228OoYtPEAufNd105s5ZL6/unQ9R31Pi8SsaM7sFRVLMxOgAFyT2AUBn0jH44pfSMXjigudBFwQR130oSDasMjmOOVHcC5VGDEd9t1BcfSMXjivPpKLxxVHidrQpnzyouRsjZmy2YR84V148307dWtST4pFAZnVQdxJAvZS2nX0QT3A0Fx9JReOKX0nF461RYfFpICUdWta9je2ZQwuOF1IOvAinsOHXp59KC1xO1EyMUYE7hbUAndes6u2pLm5Ygn+ur1EVY7WjYL9wXtYWAvpqOqxOtUxw9BYLtUt7l09W/zXqwwmOud4zbr/ow4d9c02/i8Qs6rCCVsLBQGDG+obQ26uFaoBtOzgdbd3V5KDlXK3klNLtLHCMKAsoc5jYnnkElwADcXLa9elPwnycC15sSFNvBRNb66FmbThrY761+JwWfaliWAmwwNlbX6lyCbte4tIotv31qcPsKBbH5vm0152Qny2W4oObYfkfs+MfW85K3bLlXs0QKd3bTNs7OjhhMkGF5tYnjl5zKd0bqx6Z1tYEb667HDk/ZpFF2xxjN6R09VQbZwIxEUiSEvmR1GY7s6kblt10FvgttQmNDzqaqOPZU30vB/FTz1zDktiC+EhLaNlAYdRA1HnvVo1Bu/peD+KnnFGIwIBBuDuI3VzVq3mwPs8X8v6mgdt37NP+E/5DRUHgr3D2ULt37NP+E/5DRUHgr3D2UElAFmlJAusYuCRoz2NiB4q9u88LUfQLK0VyLtHe5UC7Lc3JW3hC53b+rqoJ0jCgACwG4CvTSRwwupBB3Eag14aCh5X4Z5I41QXbnhbS4HQezHqAJGpqn2Vs2WPHoZFv0JirKGZUVo8GuXOUABMiSnL31pduY/mY1e9ryxIbqXvzkqJbo7ic9geBtVBgNvTF8UHOZYMy9CJgRlQSB2zAAHK4SxIuYyQNbAM1yg2TMIJWCSHnMPtFgqpIxBxOIR4oyqnRmDbrcDcG162m1sE0uKh0skaSlmsp1cxhFAdSDcByTwyjrobAbXnaYo6jKyQuhCtubR2KqpKXfNbM1rBe2qaPlXiGLDoRsMzKjxMrG0cTJG6uwIvzjEkWIsulBo8JshYRPkOYzSc617JY83Glhza7rRg7t5NVfJ/DuWlcAqoxTmzNKuYZFU2RgoPSB1YEadxo3B7SknaQR5AInjBYk9MPDHIbLbo/tLDXS1+yguU20MTHGwjKLJzUhWys2Zv+kEupFxvNxa5HXQZ7F7DmeTGtYkmWWQAJoQdn82ioxF2u09uq8TWtqKu9uRjE4RVyOpkzKGKurRKwZHky2zZjGSAtrkuOFyLrZ2OEuexBytluoa24aXYC5BuDbdRLUGX5NZudl5yOSNgqhA6m2UAaiQdFiW3JfMoUXtc1o18JR1ke/9Kc1e4dbuOy59X/NBajtqj5Q7Lcwy/NxdijBVBsbkHwTw7qty9vcN57hxp2p7B1cfKeHk89B8+MHQkHMpBsd6kHiD211jkxhJHw0OYMWKi5fTuvfU6WrUvhVIsVFr33cRx7+2nrIQbHfwPX/zQYTlfghh8VsyfMT/AHhsOxtYWnjIAt/Mo41qDIOsd3HzVVfKdFfZ8sg8LDlMSnfC6t7AarG5Quw0mAHARZb23Xyxq57fCG9RpwDVWPit5res2FVe1dsiHLZecY/uq66d5BP9CqCTEZjZ43Ltu51so0FjpI2pvbQDgT3KZ3KjwVUkuCl7WB1uYwi5coBAOjAoDv1Cs5MNY4iPdknk0O8ZnLgeRXUX7KuzWX2LNbaGJUEEOqMCNxyrkuNTwROJ141qGoGNW82B9ni/l/U1g2rebA+zxfy/qaB23fs0/wCE/wCQ0VB4K9w9lC7d+zT/AIT/AJDRUHgr3D2UElKlSoApsMysXj4+Em4N2g/ut28ePWHQzhhpw0IOhB6iOFF0NicLc5lOV+u1wexhxHrHCgC2vs1cQqo7OFV1kshtcxnMlza/RcI+ltUF7i4NXFyXUG5mla0ckQ0iU5ZrZyWSMMzFgGuTv11q5w+HZ2YyXUWAVVcgaXzNdSL3J49VT/MV63/zH+KgqYdhwqytlzZI1iUPZ7BGLBrtc5rnffgKqn5E4YuzkNc3tYKAvRCqAAttAo37+N61fzBet/8AMf4q8+j0+/8A5j/FQVWzdnJApVL6kEk2ubIqLew4Iir/AIRTMZgM8scmZlMauoyhTfnMl75gf4Y89XH0cn3/APMf4q8+jU+//mP8VBT4HBCIMAxbM7SEta93Nz4IAt5KmarH6Mj+9/mP8VL6Lj+9/mP8VBVtTUkym9uBF+rdw47qtTsqPqb03+Kl9ExdTem/xUAsWMQb736yLn1f/lTrjo/GA79PbTvoiLqb03+KvPoeLqb03+KglSZTuYHu1pOAah+hIfFPpv8AFTl2TGNwcf8AySfFQV23IQ+GnjbpBkaNuGjqRm8gNz3GuebEwkgjw+GedVkeEu4sWaMDICCC4Au19QNcp7K6yuCVTpfqN2LX6vCJ/o1w/Yu0m+mcajKLq0yqTwSOVFRe63S7yaC9w+HzriBmlY4cG6oCotkNgvNqBrlBGvFQR1z47YFhd3RCxOr5c2vD6wuerXvItehG26ZcJPNGQrGCSJ7C4BiVwdDcX7eIy1DylxhPNq2FbGArrZVsvg6EMOP6UDNhbCdp4ZuejNleKyLvAewJIPWhP+KtLiIssjR3BKoJLjiDn0HbZCa5l8malcXiAVykIQV6unYrp1bvJXa9m7HjighaCIZnRCRnKhjkB6V76b7kAnqoM7iFsEI1BRWLcAXJyjy2Pq6xWv2XMyJhk0s9we4KxFu/ShMLybjJQTBWEa/VKrvlGouQDroMgvfXfYXoldnyCRFCgRI+YHOWJFsxzZtSzPbidAaCbbOKvDKgB6SOlyLKCUNt+p3jcDv77WGCkDRow3MqkeUCqzaGFmKudGve0a2B8Gy9JtCL620IvodLGywEJSKNDqVRVJ7gBQT0qVKgVKlSoFSpUqBUqVKgVKlSoFSpUqBUqVKgVKlSoFSpUqCLERFlIDMh8ZbXHpAj1VxH5TeTc2DxfzzCzBefUq5YAvmuCxsUK2bKp3CxHVSpUFTye5F4943RcVHHHNcyADPmzizEgoLEjqI4V0DZvye4qw53aLn8OKJfbGaVKgt9j/J1h8O7yJJLzsl+ce6ktmJLaMpUXJ4AVfNsVdPrJBl8EdE5bAAWuh3AbjpfXfrSpUEmF2UqPnzuxAIGYiwv3AX8tWFKlQKlSpUH/9k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6" descr="data:image/jpeg;base64,/9j/4AAQSkZJRgABAQAAAQABAAD/2wCEAAkGBxQTEhQUExQWFRUVFxwVFhcUGB0XFxggFxcYHhgYGBgYHCghGBwnHBgXITEhJSkrLi4uFx8zODMsNygtLisBCgoKBQUFDgUFDisZExkrKysrKysrKysrKysrKysrKysrKysrKysrKysrKysrKysrKysrKysrKysrKysrKysrK//AABEIAOYA2wMBIgACEQEDEQH/xAAcAAABBQEBAQAAAAAAAAAAAAAEAAIDBQYHAQj/xABLEAACAQIDAwYJCQUHAwUBAAABAgMAEQQSIQUxQQYTIlFhcTJSgZGSobHR0gcUFSM0YnOywTNCU3LwFiSCk6LT4UOz4jVUg6PxY//EABQBAQAAAAAAAAAAAAAAAAAAAAD/xAAUEQEAAAAAAAAAAAAAAAAAAAAA/9oADAMBAAIRAxEAPwDrJ5LYMzNiDhoWmY5jIyBmvYC4LXtoBuq3Ar2lQKlUOMxSRI0kjKiIMzMxAUAcSTurjHKj5WpJp1hwP1cQY5pWALyWvbIDoiacdT93iHZ8ZhUljeOQZkkUo6ncysLMDbgQSKo9n8hdnQsrx4OBWU5lYoGKkbiC17EVxc/KttKJ2HOxyAfxYgeHWmU1eR/LZiEWMyYWGQsLnI7Rea4eg67sfYkGFVlgQLnYyOdWd2Y3LO7XZjfiTVjXPeSHyqQ42ZYDBJC7AkEsrJp+6CLMSeHRrcPjNOijt3Ll8vTK6UBVKg3xhG/Iv80gB9QNV2K2rICcrYcL1kux8ygUF7SrPNt0ADMxLceaQBf/ALL0NJtsndzp72RfWiUGqqo5Q8msNjlRcVEJVRs6glgAbWv0SL6ddM5ObSMwkBFsj5fCL36Km9yB43qq6oKvY3J3C4Uf3bDxRX3lFAY97bz5TVpSpUHjLeqbY3JPBYVs2Hw0UTeMqjPrwzG5A7L1dUqCLF4dZEeNwGR1KMp3EMLEHvBNUuyuReAw7h4cJCjrcq4QFhcWNmNyNKv6VAqVKlQC7U2dHiInhmQPHIMrKdxHk1HeKJRbCwr2lQKh8VgY5P2kaP8AzqG9ooilQV30Dhf/AG0H+Unw0voHC/8AtoP8pPhojaU5jhldbXRGYX3XVSRfs0qaJrqD1gGgfSpUqDCfLb/6RP8Azw/95K+etl/tk7/0NfQfy3/+kzfiQ/8AeSvnvZf7VO/9DQe7R/aP/XAUsd4EX8vupbR/aP8A1wrzHeBD/L7qDUfJV9vjPiKXv1ZXQn1Xrt2O8Nxv6R399cQ+S/DGXFvGvhPhcQg72jsPXau246XM2YbnVX9JQaAVzUDmnu1DyNQRyNQ+KxOQWHhcT1VI72BY8N3fVJi5t9BreQGNzTTqd5RG7NCwP6Vua5X8nmI/v1vGicf6kI9hrqlAqVKlQKlSpUCpUqVAqVKmyOFBJNgNSeq1A6lUcMysLqbipKBUqVKgB279mn/Cf8hoqDwV7h7KF279mn/Cf8hoqDwV7h7KCSsjPyolzEKqAA2GYEnTrIYVrq5rL4Td59tBVfKrtyWXZ0iOEsXi8EEHSRetjXHtl/tU7/0NdP8AlG+wSfzx/wDcWuX7LP1qd/6GgvW2ejXYoLniRLr6LWqfF7HjKx+BovVN2dtewrcXWPN1nm5j/qQhfNU20XFkBKqcu4SMp4cHNBcfJ3h1w+MSSMxlgji1pNxGvhECuj3+qg/BVfKl1Psrm/Idj85TV7ZX3sjDd2Emujf9CP7ryqfLJmX1NQQO1QHU05zUeJfIhPE6UAG0ZtbDcNPeaosXNRWLlqome9Ba8kJyuMhI33Ya7v2b2v5bV1IbRl64/Qb465JyfRziIiis2V1JygmwzDMSQNBY7zXU1oChjpeuP0G+OnDGS9cfoN8dDrUeNkkVLxIHbMoyk5dCwzG56lubcbUBwxUvjR+gf9yvfnMvjR+gf9ysftPlPNCj3hUyw4R8TMgLEKdciq6ixXosTcg2t11ZY3lBlgmeNQzwsiOHDILsIz0bi7aSDz0GgE8vjR+gf9ynCWXxk9A/7lZ7CcoGZ8RnRI0hHF+npEjlspABUZtTcWtTMHyoZpIEMJu6y86oZbq8M2HiYIXZQyZpn13sE0BvQaUSS+MnoH/cryZJHUqzJY6GyG/56rMPipoVlkxkkQiUXBRSuXpv4XSa/Q5obvCzbxan7d2o8IQql800UZuVsRLIqG3SBBGbeRbTy0FjJAQxePRjvB8FrdfUfve2p8LiQ43WYaMp3j/jqPGqHaXKPmvmpyj+8T8yLOhFsshBDFgtzkHGwuRqbAt5N7TbGxiUoIm5uKRCrFiOehSQq1wLgZrW49lBqKVC4fFa5HGV9/YwG8qf0OooqgB279mn/Cf8hoqDwV7h7KF279mn/Cf8hoqDwV7h7KCSuay+E3efbXSq5lLIMzd59tBmvlH+wv8Azx/nFcw2SbTIRvBv6jXTPlGf+4t/On5q5nsr9snefYaDSswKktcsbm7XUE3N+krEn0akxEjZYyOrg3ODhpuX1mqTF7WdSyALYHf0gTx1KsKjx+0pcsRDAErwVezS5F/XQbbkhKBiEIsTla+mW2nVcg10fA3eCVVBYicMAoubNEo817+auH8iMY3ztczMeg+8k8O2um4PHgyxxFynOkgH924FwDqNTuHbQaEbPm8VUvxkdR7CT6qgk2Yp/bYlB92IZvX/AONTHYN7GNn5xbgMUuovbNdb33btfPT4+Td/2kznrC5V/wBMalvXQVUmHwKb1mm7zYerLQwxJv8A3bBwJ1MwDt330IPnrTQbIw6aqlyDva53cf3mHlUVMJhbogAbuJI8q5rf4lHkoH4UkouY9LKCQAd9hfQDSpk3kcRvHEdpHAb6rnkZxY3Yb7DfpuBWLMh/xKO2mRozWsdVsQE8JT1mOIOl/IKC4WpBUez8PM1s6WB4tZW9FSwNz2r+lN21g5eZlERs5RghHWVNrG4ym9tb6UFftXZaySZnkCI6rCykC72kL5ASbdK2UixuubdvAmH2BFzUyNLGUacyOqrljXKEQRkZ76ZEv0gCSQRY2onlFgGliAK5yoZuiLWNtCFLb7XXed566zOzcNlws+XpSyYUHSNHcG3TjMQQp0mkFxa5y63y6Be7N5OpCcvzkZ5IzCbeEzW8II8jJmChtMlzxOlSpyZS8iRyrYTYaVgy55F5h45LFswtnydWmahzjBJInOmTnIsTLzcKplJBWREu4At0X8LNag9j4TEJipi0ck+aaNpg0tkivGhQx5nuwQ7ri5FzoQAQ2mLcuHijlEc2QMDYOUDEhXKHeCUYa9R6qF2rhUnsDLEBHLE/ggsCkgKKxz7i65bWF9RvrA41DBPafm0YphXXORmkEWOxDukZv9Y/N2GUanMo4ivMRA74jEpGMwnLtcaWBlxLL0ypMbEG6ka3aNhbgG+x+wjLzRLrnidnU83oAyOuULm62Vr8cg76l2TsPmJS0b2h5pI1iyaqUVFB5zNqMqKLZeJ1pcknzYOBrAFkBIChRqSTooAHkqznxAQXO86ADex6lHE0HuMVMpzmwGt72I7Qd4NOwLExqWvftFjv0JHA2tUUOHLEPJa41VRuXt+83b5qMoAdu/Zp/wAJ/wAhoqDwV7h7KF279mn/AAn/ACGioPBXuHsoJK5ztHYM4ZssbHUnTUHXgRXRqVB8+/KEsi4ZlkRkOdfCFuNc/wBlftk7z7DX1htzYcGLjaOdAysLdo7jXC+UnyZYjBYhHhVp8OSbFRmdNDYMoFzw1oMFtH9o/wDXCnY8dCL+X3VfvyG2jNISmDlsdxYBBu++RV6Pkk2jKsYKxR5Vsc8ndwUG9BnPk/wBmxixrfMUciwvuHsrpEGx8VA2Z4hlIKnPoCDa41HYPNVh8nfyXy4DEriZZ0cqrLkRTbpi28n9K6XicMkilXUMp4MLig51gttGMkayKN63u66fuljZx2E6XNiNBV/hsQJkDo2db20voeKlSMykdWhobbHyfxt0sM5hfqvdD5N4rJYnC43BPndChGnOxjNGwHCQdXeNL6EHWg3owbNbQaeMR5r9Ij1VBtbAzKt0UP3asvcHvcd1j2UDsLlcJIryRkODY5LZG7ULNpwuDqL8d9Wa7TxMh+qhyjgWBJ87ZVH+qgwcnKqbnwEi51gbc0wLA/4SCyntB06q6Lszb6mNTPGcMx0WNypLfyBCSe6wPZQ8Ww5nYtLIFvvy7z3hQq+cGrHC7BiTgT3mw8y2FA2TbY3Rxux4XGUeUav5kNCyY7EPuRowRwjYkdoZh7Uq9ihVRZQAOoC1PoKDDKyjpCVid5Ksb+qw8gA7KnEh8WT0G91W9U2I2yWYph0EjDezaRr5RqfJQSib7snoN7qcJ/uyeg3uoSODFk3bEIv3UiBXzsb0ZHinUdOx7tL+c2v32oPVxH3ZPQb3V6cUANQ4HajW9lGQyhgCNQf68lKaIMpU7iLHy0A089jlUZnOoXqHjMeA/oU/C4W3SY5nO88APFXqHtqTD4dUBtvOpJ1Y9pPGpqBUqVKgB279mn/Cf8hoqDwV7h7KF279mn/Cf8hoqDwV7h7KCSlSpUCqLETqguxt+vYBxPZTMTigthbMx8FRvPb2DtNQwwG+Zzmfh1KOpffvPqoH4PFlywKlSoBsddGvbdx0It2UXQUmHUm5GtrXBI3XtuPafPUZwq9vpN76CxpVVnDL2+k3vppw47fSb30FtXhFVBhH3vSb30wwj73pN76Cxw+z4kJKRqpOpIAFFVRNEOtvSb30wx9rek3voNBSrNlO1vSb300r2t6Te+g01Ksqb+M3pN76aSfGb0m99Ba8p8W0cNk8ORhEve//ABep9lYARoFHDees8TWalhLSwMSxCux1JIvkYDees1fJOqgXY34AXJNBbWqCd1sRvHEdfnqtOOJuALW4nU+3Q1DKMx1J3X113b7X0466eagqMNtd4cS8K2KMOcQnUAaBhfs/TtrX4HEiRAw0voR1EGxHkINYPlCVVo5lGbITexJ06N7dmUP2aVJJKyubOwDC4sxAutgdAerIfKaDoFKufNiH8d/Tb30w4p/4j+m3voOiUq5ycVJ/Ef0299bnYshaCMsSSV1J3mg8279mn/Cf8hoqDwV7h7KF279mn/Cf8hoqDwV7h7KCShJ8SSSkdi/EnVU7W7fu7+6i6r8O/NnIwtckq3Brkmx6m18vCgmgw4W5vdj4THefcOwU8080w0DTVRyi26mEVHkV2VmKnICSMscjk6DXSMi3b1A1cGs9yp2KcS2HuudI3cyKZCoZWhkS2S2VzdhqxGUXtvoItncrYZbgqUIzb2jIssixjpK9rlmAA9dOwvKeF2VQfCkMa9OPpdFiGUB7spyMBlBvY8ASKnC8mJwcTmWH61MsRDXCFmuzMrwnpX6RIOXoqAo31LsPkzLh5BlZVjDuDlIDGMwhUv8AV2b6wXCnVRlGYgFSFn9OqZzCI5LqELu2VEQSlxHfOwZszIwAUHdQW0OV8ERmBDsYWdSEym/N4bn2IJYCwUEam9x3V7hdhN86xEjdBGSFIyvNljzTTMxtzQyj6xR16HsqqxnI9nOM1F5jK8bFjq0uEEILgXAAZ5+uwKW3aBpcfjxGqMVYh3RAFFyC5sCQN9uy9D43bEcaxsQ31knNBSpVr9IsSrWNgqs3cKEx2x2mhhEiRiUSo8hWzWCt+67IM1hbeutqC2zsGbmo+YMZnjaZxJkWLV8POkZKqLFrvECdL5SbDdQHrygiKSOcy80pdwV1ChmAPVrlJHG3lp+F2osknN5SGyZ96kWzZd6sdeNV+M2RO4xCXUpKiIM7FrW53PqqA3N4x1DpHsPmytlTRzc4wjUZcrG5ZiDmJUAKoWzZCGNyQWBG40FzM9hf+taFlxuUXJVeF26+AF+PYNaLmS4I/rsqpxUQdGDAkbyFJUnLrYEMOq28b9aBr7ZGeOweQ3B3HwW0uUtmy6kE5QF33FqsOf6Zsbg2t1kdo691x+lqpocS7qvMxqqMM2ugBkjZrlh0Lh7AledvmFxqaH5R51wwcMA8RVnI6jYOQQAdCQ3Dcd1BqlxAt3f1uryaXTdfXdvv3X8/VprWDwPKuYAK5zNua+UkFT0rWQsQGB66e23JcSMqLmUghlUZietX4DqO4eSgtdvuxbpAZFGYC185sxZVa4FigZb6/v1FszEZ8OCG5wwsVzAg5kX94EaW5sq1t/QAOtVeOfExKgmAMBNlRTcJqpQSE3AlzKpWQXAYWOh1udgyRiMKuoN2udMxP7QMv7rg2zLqOkDc3oCTTDTMJIGQEG43A9YBIB8oAPlp5oGNW82B9ni/l/U1g2rebA+zxfy/qaB23fs0/wCE/wCQ0VB4K9w9lC7d+zT/AIT/AJDRUHgr3D2UElMliDAhgCDvBp9KgryWi8K7R+NvKdjda/e4ceuiamIoCSBo9YxdOKDh2pfd/Lu6u0CDTDUEM7SM2QrlUDUgm5N7rvFiNNO2pjBJ4yeifioGmmGn/NpPGT0T8VeHCSeMnon4qCI0xqnOCk8dPRPxV4cDJ46+ifioBWpjUWdnv46+ifirz6Nfx19E/FQAtTDR52W/jr6J+KvPol/HX0D8VBWmgZlsx7dff6/bV8djv46+ifiqKbYDN/1FBG45D5f3qCjJpkkYZSrC6sCpB3EEWIo/FbKlj3jMOtNfON4oKHDTyfsojbx5Pq09fSPkBoKTB8lcNHe4eUE3CzMCq/4VCg/4gasJsfHHZNL8EQa+RFH6VbjkhK2suI/wxqVHnzZj5xUsPJYR+BYddk1Pec9zQZudpJVK82qowIPO63B39Abx3kVncVhWwpAf62FyAc+lyNFRm/cYXOSTtKtcaN0dthP1n0P/ACoefk+zAqwzKRYgpcEHeCC2tBn8HiQyrrcHRWIAzZd4IGiuOK+UXFjRDVFhOReJjnyoRzDWOdvCFtwZCdXW/RcHdcN97T/2VP8AFHof+VBmmrebA+zxfy/qap/7Jn+KPQ/8q0OBwwjjVAb5Ra540EG3fs0/4T/kNFQeCvcPZQu3fs0/4T/kNFQeCvcPZQSVFJiFXRmUd5A9tS1zLbOIyPIxGb6xh/qPGg6N88j8dPSHvpfPI/HT0h765TFtZeKkd2tWUMqsLqQaDogxcfjp6Q99L55H46ekPfWF2gI4QmeUZnIVVCXY5iBe2bcL76JkwOV0TMDmvrltawJ3X13UGx+eR+OnpD30vnkfjp6Q99YGLFIzCxbIz82spjGRmuRYfWXtcEXta9WUGEzFhmAym3g3vqdd+m6g1nzyPx09Ie+l88j8dPSHvrFYOZJOe5tw3NGxOSwY2voc3YRenY/EJDGJHYAE20QnjbU3sNNdbUGz+eR+OnpD30vnkfjp6Q99ZLOLRMpDLK2UHIVtdWOaxN/3d2m+osTtGNJlhLdJv/5Meq1rHXedRcDKb2oNl88j8dPSHvpfPI/HT0h76zYHSK3XQXvlvewXhf73qoXZm0knZ1RhdDY3jYcBrqdNSRY69E0Gu+eR/wARPSHvpfPI/wCInpD31mcRjBHGZGICga9Asdw6jXmztoLLGsq2Km2mQqdbXFybG194uNDQaf55H46ekPfS+eR+OnpD31ldo7ZSAoHYDObC0ZIGh6jrqALDXUaVYLMej4PS3HKRbS+oJ91BdfPI/HT0h76XzyPx09Ie+svhduo8rRKRmXfeJh13vc6buNr3FqPmxuVSxygAXNkLcSNADfh20Fz88j/iJ6Q99RYnaCKjMHQkAkDMNbDdVFsrbizoXQqQDYgoRuPA3sdNdOsXr3H7dMbIojLs+YhY0zEBSLk3cdYoLmHFMpCy213ONFJ8Ug+CerXX1UfVJs7GmUDOmUNcFHWzC194zEcPXRaM0XW0fnZP1ZfWO2gsKVNRwQCNQdQRxp1ADt37NP8AhP8AkNFQeCvcPZQu3fs0/wCE/wCQ0VB4K9w9lBJXMdryFWlIFznbT/Ga6dXMdsT5Gla17O3rc0FSuMRtJIwO0DX30plMPTQ3Uj+gaWHxXPHI6jXcw3inYFb85E3Ubd4oLHbkqlA1hmzRLmtrYSA2v1b6sJcXd0PUT60aqnZMzSAhmva3Bfh7Ks+ZB1JNxuOmm/s7TQVW0tqBxG6OSyOLQmwBYMb3Uag63ve2l6N2lipMjCIElzY2IUhcz5iCdL8PLeihhxe/Hrst/Panrhx1n+iTxHWTQU+ycWQ8681za5VFswOW0dgNN9xrVtiJFcZHAYBjod28jdSnSNFJdsoJCkmwvm0AuB22pkOKgdyiyXaxcga2AILE6aeGunaKBS4gDmQNyyADyRS23055ELhyAXG5uI37vSNNWfDtk+svcqUtffICEOg4gtYnSnJisOXyCXpZzHb7yhy3DcObkF910YbxQSjF65uu4/7dRYV0jJyKFvvtx1J16zqdaLxKQoYw5IMj82m83ZlLW0Fh0Yyb/d7a9xawRDNLIsY33dlX20A88wK5GF1IFwdx0G+vcLMosigBb7hu1a59dTZsPzYluyozJGCVZdWZY0FmW9ixUX3a3p+GbDMzBXzGMZ2GugzOtzp40bjvQ0AGJZJLZ1DW3X4btR1HQa0UMZcX6ifymp4Uw5aNQXvIpZLqwDBQCTmZbbiKPXZUfb5+/wB9BQRyIrlwAHbwm4m9t/XuFF4nE9FQdzIb+Vnq2XY8fb5/+KkbZEZtodBbf2k+0mgzuCkVLKgCgncN3AfpQG05YjP9Y7oQrAWYoCM+vSBBvcDS9bFdjRdR89J9gwm91JuSbE3FySTv76Cj5E4xnsGYtZnCs29lGbKT16ca2goDCbLjjbMoNxpvo8UAxhMZvGLi/STh3pfQHs3HsouGQMoI3Hr084O6hpsQb5EAZ95v4KjrY+wbz66IgQqoBNzxO65Op04UAu3fs0/4T/kNFQeCvcPZQu3fs0/4T/kNFQeCvcPZQSVzXaMYZ5QdxdvzGulVUYjk7C7FukCTc5Tpc7zqKDAYPZ6xm4uT28KIiwihy4vc+bXfWz/sxD1v5x7q9/s1D1v5x7qDHYTCKl8vHr9lFrWn/s3F1v5x7q9/s5F1v5x7qDNinrWi/s9H4z+cfDXo2BH4z+cfDQY3lDEzYdsgJcMjKF1N1kU3HdvoHB4aRZp5GjkJGHAjuScxZnzKLki5yRDzV0H6Bj8Z/OPhr36DTxn84+Gg5rDsmWKSJekwU4VMyhyv1SyZmJLEKAOJFtQNCbVUYjk5I91McoVhKpbIZD0pNoLfKWF2yzxuCd9712IbFTxn84+GvfoZPGfzj4aDFbRwMmKMRCmHmVMqZuExS0YsDqiBnv1ki3GmbceabAuWhkjkdDGYVzO2YnLpzTWZCdQxG7U21rcjY6+O/nX4a9+iV8d/9Pw0GG5S7FkkiVQSw+dQSEKrOwAljDftWfQC7nQDoAEHWvdibNljnZWjYLNh0BYBcqHn8ZI0Z7Rz6DQWNzatz9Fr47/6fhr36NHjv/p+GgxezNnvHPh4iM5jiLSTJAIRpkACsoy9M5roDuQ34X1q084Vb25x79lj57LT0wQOokf/AE/DQNWnLXGuWPypTxYmWHCBckTGMvKMxYroxAFrC9x22vWZm5b7UxFh865tWvaxjhXo7+kbEbxpeg+jHkC6sQO829tR4HHxTAmKRJADYmNgwB6rqd9fKu2GkYjncQMQTqTzrS5ewltPICatvk72q+HxseRivO3iNtxJByXB0PTsOwE0H0+KHaRnusegvZpOq28IOJ4X3DtOlNjRpd4KR9R0duw28FfWewbz40CgAAADQAaAUDIIFQWUW49p7SeJ7TUtKlQA7d+zT/hP+Q0VB4K9w9lC7d+zT/hP+Q0VB4K9w9lBJSpUqBULicVY5VGZzrbcAOtjwHtpk2IL3WPuZ+C9YA/eb1Dj1U6GEILAdpO8k9ZPE0EOHxZV2WRr6Kyta2+9wLcAR39KiPn8fjD1+6kzWobDYxJFV0YMrjMpH7wPEA623ecUBPz+Pxh668+kI/HFVk228OoYtPEAufNd105s5ZL6/unQ9R31Pi8SsaM7sFRVLMxOgAFyT2AUBn0jH44pfSMXjigudBFwQR130oSDasMjmOOVHcC5VGDEd9t1BcfSMXjivPpKLxxVHidrQpnzyouRsjZmy2YR84V148307dWtST4pFAZnVQdxJAvZS2nX0QT3A0Fx9JReOKX0nF461RYfFpICUdWta9je2ZQwuOF1IOvAinsOHXp59KC1xO1EyMUYE7hbUAndes6u2pLm5Ygn+ur1EVY7WjYL9wXtYWAvpqOqxOtUxw9BYLtUt7l09W/zXqwwmOud4zbr/ow4d9c02/i8Qs6rCCVsLBQGDG+obQ26uFaoBtOzgdbd3V5KDlXK3klNLtLHCMKAsoc5jYnnkElwADcXLa9elPwnycC15sSFNvBRNb66FmbThrY761+JwWfaliWAmwwNlbX6lyCbte4tIotv31qcPsKBbH5vm0152Qny2W4oObYfkfs+MfW85K3bLlXs0QKd3bTNs7OjhhMkGF5tYnjl5zKd0bqx6Z1tYEb667HDk/ZpFF2xxjN6R09VQbZwIxEUiSEvmR1GY7s6kblt10FvgttQmNDzqaqOPZU30vB/FTz1zDktiC+EhLaNlAYdRA1HnvVo1Bu/peD+KnnFGIwIBBuDuI3VzVq3mwPs8X8v6mgdt37NP+E/5DRUHgr3D2ULt37NP+E/5DRUHgr3D2UElAFmlJAusYuCRoz2NiB4q9u88LUfQLK0VyLtHe5UC7Lc3JW3hC53b+rqoJ0jCgACwG4CvTSRwwupBB3Eag14aCh5X4Z5I41QXbnhbS4HQezHqAJGpqn2Vs2WPHoZFv0JirKGZUVo8GuXOUABMiSnL31pduY/mY1e9ryxIbqXvzkqJbo7ic9geBtVBgNvTF8UHOZYMy9CJgRlQSB2zAAHK4SxIuYyQNbAM1yg2TMIJWCSHnMPtFgqpIxBxOIR4oyqnRmDbrcDcG162m1sE0uKh0skaSlmsp1cxhFAdSDcByTwyjrobAbXnaYo6jKyQuhCtubR2KqpKXfNbM1rBe2qaPlXiGLDoRsMzKjxMrG0cTJG6uwIvzjEkWIsulBo8JshYRPkOYzSc617JY83Glhza7rRg7t5NVfJ/DuWlcAqoxTmzNKuYZFU2RgoPSB1YEadxo3B7SknaQR5AInjBYk9MPDHIbLbo/tLDXS1+yguU20MTHGwjKLJzUhWys2Zv+kEupFxvNxa5HXQZ7F7DmeTGtYkmWWQAJoQdn82ioxF2u09uq8TWtqKu9uRjE4RVyOpkzKGKurRKwZHky2zZjGSAtrkuOFyLrZ2OEuexBytluoa24aXYC5BuDbdRLUGX5NZudl5yOSNgqhA6m2UAaiQdFiW3JfMoUXtc1o18JR1ke/9Kc1e4dbuOy59X/NBajtqj5Q7Lcwy/NxdijBVBsbkHwTw7qty9vcN57hxp2p7B1cfKeHk89B8+MHQkHMpBsd6kHiD211jkxhJHw0OYMWKi5fTuvfU6WrUvhVIsVFr33cRx7+2nrIQbHfwPX/zQYTlfghh8VsyfMT/AHhsOxtYWnjIAt/Mo41qDIOsd3HzVVfKdFfZ8sg8LDlMSnfC6t7AarG5Quw0mAHARZb23Xyxq57fCG9RpwDVWPit5res2FVe1dsiHLZecY/uq66d5BP9CqCTEZjZ43Ltu51so0FjpI2pvbQDgT3KZ3KjwVUkuCl7WB1uYwi5coBAOjAoDv1Cs5MNY4iPdknk0O8ZnLgeRXUX7KuzWX2LNbaGJUEEOqMCNxyrkuNTwROJ141qGoGNW82B9ni/l/U1g2rebA+zxfy/qaB23fs0/wCE/wCQ0VB4K9w9lC7d+zT/AIT/AJDRUHgr3D2UElKlSoApsMysXj4+Em4N2g/ut28ePWHQzhhpw0IOhB6iOFF0NicLc5lOV+u1wexhxHrHCgC2vs1cQqo7OFV1kshtcxnMlza/RcI+ltUF7i4NXFyXUG5mla0ckQ0iU5ZrZyWSMMzFgGuTv11q5w+HZ2YyXUWAVVcgaXzNdSL3J49VT/MV63/zH+KgqYdhwqytlzZI1iUPZ7BGLBrtc5rnffgKqn5E4YuzkNc3tYKAvRCqAAttAo37+N61fzBet/8AMf4q8+j0+/8A5j/FQVWzdnJApVL6kEk2ubIqLew4Iir/AIRTMZgM8scmZlMauoyhTfnMl75gf4Y89XH0cn3/APMf4q8+jU+//mP8VBT4HBCIMAxbM7SEta93Nz4IAt5KmarH6Mj+9/mP8VL6Lj+9/mP8VBVtTUkym9uBF+rdw47qtTsqPqb03+Kl9ExdTem/xUAsWMQb736yLn1f/lTrjo/GA79PbTvoiLqb03+KvPoeLqb03+KglSZTuYHu1pOAah+hIfFPpv8AFTl2TGNwcf8AySfFQV23IQ+GnjbpBkaNuGjqRm8gNz3GuebEwkgjw+GedVkeEu4sWaMDICCC4Au19QNcp7K6yuCVTpfqN2LX6vCJ/o1w/Yu0m+mcajKLq0yqTwSOVFRe63S7yaC9w+HzriBmlY4cG6oCotkNgvNqBrlBGvFQR1z47YFhd3RCxOr5c2vD6wuerXvItehG26ZcJPNGQrGCSJ7C4BiVwdDcX7eIy1DylxhPNq2FbGArrZVsvg6EMOP6UDNhbCdp4ZuejNleKyLvAewJIPWhP+KtLiIssjR3BKoJLjiDn0HbZCa5l8malcXiAVykIQV6unYrp1bvJXa9m7HjighaCIZnRCRnKhjkB6V76b7kAnqoM7iFsEI1BRWLcAXJyjy2Pq6xWv2XMyJhk0s9we4KxFu/ShMLybjJQTBWEa/VKrvlGouQDroMgvfXfYXoldnyCRFCgRI+YHOWJFsxzZtSzPbidAaCbbOKvDKgB6SOlyLKCUNt+p3jcDv77WGCkDRow3MqkeUCqzaGFmKudGve0a2B8Gy9JtCL620IvodLGywEJSKNDqVRVJ7gBQT0qVKgVKlSoFSpUqBUqVKgVKlSoFSpUqBUqVKgVKlSoFSpUqCLERFlIDMh8ZbXHpAj1VxH5TeTc2DxfzzCzBefUq5YAvmuCxsUK2bKp3CxHVSpUFTye5F4943RcVHHHNcyADPmzizEgoLEjqI4V0DZvye4qw53aLn8OKJfbGaVKgt9j/J1h8O7yJJLzsl+ce6ktmJLaMpUXJ4AVfNsVdPrJBl8EdE5bAAWuh3AbjpfXfrSpUEmF2UqPnzuxAIGYiwv3AX8tWFKlQKlSpUH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18" descr="data:image/jpeg;base64,/9j/4AAQSkZJRgABAQAAAQABAAD/2wCEAAkGBxQTEhQUExQWFRUVFxwVFhcUGB0XFxggFxcYHhgYGBgYHCghGBwnHBgXITEhJSkrLi4uFx8zODMsNygtLisBCgoKBQUFDgUFDisZExkrKysrKysrKysrKysrKysrKysrKysrKysrKysrKysrKysrKysrKysrKysrKysrKysrK//AABEIAOYA2wMBIgACEQEDEQH/xAAcAAABBQEBAQAAAAAAAAAAAAAEAAIDBQYHAQj/xABLEAACAQIDAwYJCQUHAwUBAAABAgMAEQQSIQUxQQYTIlFhcTJSgZGSobHR0gcUFSM0YnOywTNCU3LwFiSCk6LT4UOz4jVUg6PxY//EABQBAQAAAAAAAAAAAAAAAAAAAAD/xAAUEQEAAAAAAAAAAAAAAAAAAAAA/9oADAMBAAIRAxEAPwDrJ5LYMzNiDhoWmY5jIyBmvYC4LXtoBuq3Ar2lQKlUOMxSRI0kjKiIMzMxAUAcSTurjHKj5WpJp1hwP1cQY5pWALyWvbIDoiacdT93iHZ8ZhUljeOQZkkUo6ncysLMDbgQSKo9n8hdnQsrx4OBWU5lYoGKkbiC17EVxc/KttKJ2HOxyAfxYgeHWmU1eR/LZiEWMyYWGQsLnI7Rea4eg67sfYkGFVlgQLnYyOdWd2Y3LO7XZjfiTVjXPeSHyqQ42ZYDBJC7AkEsrJp+6CLMSeHRrcPjNOijt3Ll8vTK6UBVKg3xhG/Iv80gB9QNV2K2rICcrYcL1kux8ygUF7SrPNt0ADMxLceaQBf/ALL0NJtsndzp72RfWiUGqqo5Q8msNjlRcVEJVRs6glgAbWv0SL6ddM5ObSMwkBFsj5fCL36Km9yB43qq6oKvY3J3C4Uf3bDxRX3lFAY97bz5TVpSpUHjLeqbY3JPBYVs2Hw0UTeMqjPrwzG5A7L1dUqCLF4dZEeNwGR1KMp3EMLEHvBNUuyuReAw7h4cJCjrcq4QFhcWNmNyNKv6VAqVKlQC7U2dHiInhmQPHIMrKdxHk1HeKJRbCwr2lQKh8VgY5P2kaP8AzqG9ooilQV30Dhf/AG0H+Unw0voHC/8AtoP8pPhojaU5jhldbXRGYX3XVSRfs0qaJrqD1gGgfSpUqDCfLb/6RP8Azw/95K+etl/tk7/0NfQfy3/+kzfiQ/8AeSvnvZf7VO/9DQe7R/aP/XAUsd4EX8vupbR/aP8A1wrzHeBD/L7qDUfJV9vjPiKXv1ZXQn1Xrt2O8Nxv6R399cQ+S/DGXFvGvhPhcQg72jsPXau246XM2YbnVX9JQaAVzUDmnu1DyNQRyNQ+KxOQWHhcT1VI72BY8N3fVJi5t9BreQGNzTTqd5RG7NCwP6Vua5X8nmI/v1vGicf6kI9hrqlAqVKlQKlSpUCpUqVAqVKmyOFBJNgNSeq1A6lUcMysLqbipKBUqVKgB279mn/Cf8hoqDwV7h7KF279mn/Cf8hoqDwV7h7KCSsjPyolzEKqAA2GYEnTrIYVrq5rL4Td59tBVfKrtyWXZ0iOEsXi8EEHSRetjXHtl/tU7/0NdP8AlG+wSfzx/wDcWuX7LP1qd/6GgvW2ejXYoLniRLr6LWqfF7HjKx+BovVN2dtewrcXWPN1nm5j/qQhfNU20XFkBKqcu4SMp4cHNBcfJ3h1w+MSSMxlgji1pNxGvhECuj3+qg/BVfKl1Psrm/Idj85TV7ZX3sjDd2Emujf9CP7ryqfLJmX1NQQO1QHU05zUeJfIhPE6UAG0ZtbDcNPeaosXNRWLlqome9Ba8kJyuMhI33Ya7v2b2v5bV1IbRl64/Qb465JyfRziIiis2V1JygmwzDMSQNBY7zXU1oChjpeuP0G+OnDGS9cfoN8dDrUeNkkVLxIHbMoyk5dCwzG56lubcbUBwxUvjR+gf9yvfnMvjR+gf9ysftPlPNCj3hUyw4R8TMgLEKdciq6ixXosTcg2t11ZY3lBlgmeNQzwsiOHDILsIz0bi7aSDz0GgE8vjR+gf9ynCWXxk9A/7lZ7CcoGZ8RnRI0hHF+npEjlspABUZtTcWtTMHyoZpIEMJu6y86oZbq8M2HiYIXZQyZpn13sE0BvQaUSS+MnoH/cryZJHUqzJY6GyG/56rMPipoVlkxkkQiUXBRSuXpv4XSa/Q5obvCzbxan7d2o8IQql800UZuVsRLIqG3SBBGbeRbTy0FjJAQxePRjvB8FrdfUfve2p8LiQ43WYaMp3j/jqPGqHaXKPmvmpyj+8T8yLOhFsshBDFgtzkHGwuRqbAt5N7TbGxiUoIm5uKRCrFiOehSQq1wLgZrW49lBqKVC4fFa5HGV9/YwG8qf0OooqgB279mn/Cf8hoqDwV7h7KF279mn/Cf8hoqDwV7h7KCSuay+E3efbXSq5lLIMzd59tBmvlH+wv8Azx/nFcw2SbTIRvBv6jXTPlGf+4t/On5q5nsr9snefYaDSswKktcsbm7XUE3N+krEn0akxEjZYyOrg3ODhpuX1mqTF7WdSyALYHf0gTx1KsKjx+0pcsRDAErwVezS5F/XQbbkhKBiEIsTla+mW2nVcg10fA3eCVVBYicMAoubNEo817+auH8iMY3ztczMeg+8k8O2um4PHgyxxFynOkgH924FwDqNTuHbQaEbPm8VUvxkdR7CT6qgk2Yp/bYlB92IZvX/AONTHYN7GNn5xbgMUuovbNdb33btfPT4+Td/2kznrC5V/wBMalvXQVUmHwKb1mm7zYerLQwxJv8A3bBwJ1MwDt330IPnrTQbIw6aqlyDva53cf3mHlUVMJhbogAbuJI8q5rf4lHkoH4UkouY9LKCQAd9hfQDSpk3kcRvHEdpHAb6rnkZxY3Yb7DfpuBWLMh/xKO2mRozWsdVsQE8JT1mOIOl/IKC4WpBUez8PM1s6WB4tZW9FSwNz2r+lN21g5eZlERs5RghHWVNrG4ym9tb6UFftXZaySZnkCI6rCykC72kL5ASbdK2UixuubdvAmH2BFzUyNLGUacyOqrljXKEQRkZ76ZEv0gCSQRY2onlFgGliAK5yoZuiLWNtCFLb7XXed566zOzcNlws+XpSyYUHSNHcG3TjMQQp0mkFxa5y63y6Be7N5OpCcvzkZ5IzCbeEzW8II8jJmChtMlzxOlSpyZS8iRyrYTYaVgy55F5h45LFswtnydWmahzjBJInOmTnIsTLzcKplJBWREu4At0X8LNag9j4TEJipi0ck+aaNpg0tkivGhQx5nuwQ7ri5FzoQAQ2mLcuHijlEc2QMDYOUDEhXKHeCUYa9R6qF2rhUnsDLEBHLE/ggsCkgKKxz7i65bWF9RvrA41DBPafm0YphXXORmkEWOxDukZv9Y/N2GUanMo4ivMRA74jEpGMwnLtcaWBlxLL0ypMbEG6ka3aNhbgG+x+wjLzRLrnidnU83oAyOuULm62Vr8cg76l2TsPmJS0b2h5pI1iyaqUVFB5zNqMqKLZeJ1pcknzYOBrAFkBIChRqSTooAHkqznxAQXO86ADex6lHE0HuMVMpzmwGt72I7Qd4NOwLExqWvftFjv0JHA2tUUOHLEPJa41VRuXt+83b5qMoAdu/Zp/wAJ/wAhoqDwV7h7KF279mn/AAn/ACGioPBXuHsoJK5ztHYM4ZssbHUnTUHXgRXRqVB8+/KEsi4ZlkRkOdfCFuNc/wBlftk7z7DX1htzYcGLjaOdAysLdo7jXC+UnyZYjBYhHhVp8OSbFRmdNDYMoFzw1oMFtH9o/wDXCnY8dCL+X3VfvyG2jNISmDlsdxYBBu++RV6Pkk2jKsYKxR5Vsc8ndwUG9BnPk/wBmxixrfMUciwvuHsrpEGx8VA2Z4hlIKnPoCDa41HYPNVh8nfyXy4DEriZZ0cqrLkRTbpi28n9K6XicMkilXUMp4MLig51gttGMkayKN63u66fuljZx2E6XNiNBV/hsQJkDo2db20voeKlSMykdWhobbHyfxt0sM5hfqvdD5N4rJYnC43BPndChGnOxjNGwHCQdXeNL6EHWg3owbNbQaeMR5r9Ij1VBtbAzKt0UP3asvcHvcd1j2UDsLlcJIryRkODY5LZG7ULNpwuDqL8d9Wa7TxMh+qhyjgWBJ87ZVH+qgwcnKqbnwEi51gbc0wLA/4SCyntB06q6Lszb6mNTPGcMx0WNypLfyBCSe6wPZQ8Ww5nYtLIFvvy7z3hQq+cGrHC7BiTgT3mw8y2FA2TbY3Rxux4XGUeUav5kNCyY7EPuRowRwjYkdoZh7Uq9ihVRZQAOoC1PoKDDKyjpCVid5Ksb+qw8gA7KnEh8WT0G91W9U2I2yWYph0EjDezaRr5RqfJQSib7snoN7qcJ/uyeg3uoSODFk3bEIv3UiBXzsb0ZHinUdOx7tL+c2v32oPVxH3ZPQb3V6cUANQ4HajW9lGQyhgCNQf68lKaIMpU7iLHy0A089jlUZnOoXqHjMeA/oU/C4W3SY5nO88APFXqHtqTD4dUBtvOpJ1Y9pPGpqBUqVKgB279mn/Cf8hoqDwV7h7KF279mn/Cf8hoqDwV7h7KCSlSpUCqLETqguxt+vYBxPZTMTigthbMx8FRvPb2DtNQwwG+Zzmfh1KOpffvPqoH4PFlywKlSoBsddGvbdx0It2UXQUmHUm5GtrXBI3XtuPafPUZwq9vpN76CxpVVnDL2+k3vppw47fSb30FtXhFVBhH3vSb30wwj73pN76Cxw+z4kJKRqpOpIAFFVRNEOtvSb30wx9rek3voNBSrNlO1vSb300r2t6Te+g01Ksqb+M3pN76aSfGb0m99Ba8p8W0cNk8ORhEve//ABep9lYARoFHDees8TWalhLSwMSxCux1JIvkYDees1fJOqgXY34AXJNBbWqCd1sRvHEdfnqtOOJuALW4nU+3Q1DKMx1J3X113b7X0466eagqMNtd4cS8K2KMOcQnUAaBhfs/TtrX4HEiRAw0voR1EGxHkINYPlCVVo5lGbITexJ06N7dmUP2aVJJKyubOwDC4sxAutgdAerIfKaDoFKufNiH8d/Tb30w4p/4j+m3voOiUq5ycVJ/Ef0299bnYshaCMsSSV1J3mg8279mn/Cf8hoqDwV7h7KF279mn/Cf8hoqDwV7h7KCShJ8SSSkdi/EnVU7W7fu7+6i6r8O/NnIwtckq3Brkmx6m18vCgmgw4W5vdj4THefcOwU8080w0DTVRyi26mEVHkV2VmKnICSMscjk6DXSMi3b1A1cGs9yp2KcS2HuudI3cyKZCoZWhkS2S2VzdhqxGUXtvoItncrYZbgqUIzb2jIssixjpK9rlmAA9dOwvKeF2VQfCkMa9OPpdFiGUB7spyMBlBvY8ASKnC8mJwcTmWH61MsRDXCFmuzMrwnpX6RIOXoqAo31LsPkzLh5BlZVjDuDlIDGMwhUv8AV2b6wXCnVRlGYgFSFn9OqZzCI5LqELu2VEQSlxHfOwZszIwAUHdQW0OV8ERmBDsYWdSEym/N4bn2IJYCwUEam9x3V7hdhN86xEjdBGSFIyvNljzTTMxtzQyj6xR16HsqqxnI9nOM1F5jK8bFjq0uEEILgXAAZ5+uwKW3aBpcfjxGqMVYh3RAFFyC5sCQN9uy9D43bEcaxsQ31knNBSpVr9IsSrWNgqs3cKEx2x2mhhEiRiUSo8hWzWCt+67IM1hbeutqC2zsGbmo+YMZnjaZxJkWLV8POkZKqLFrvECdL5SbDdQHrygiKSOcy80pdwV1ChmAPVrlJHG3lp+F2osknN5SGyZ96kWzZd6sdeNV+M2RO4xCXUpKiIM7FrW53PqqA3N4x1DpHsPmytlTRzc4wjUZcrG5ZiDmJUAKoWzZCGNyQWBG40FzM9hf+taFlxuUXJVeF26+AF+PYNaLmS4I/rsqpxUQdGDAkbyFJUnLrYEMOq28b9aBr7ZGeOweQ3B3HwW0uUtmy6kE5QF33FqsOf6Zsbg2t1kdo691x+lqpocS7qvMxqqMM2ugBkjZrlh0Lh7AledvmFxqaH5R51wwcMA8RVnI6jYOQQAdCQ3Dcd1BqlxAt3f1uryaXTdfXdvv3X8/VprWDwPKuYAK5zNua+UkFT0rWQsQGB66e23JcSMqLmUghlUZietX4DqO4eSgtdvuxbpAZFGYC185sxZVa4FigZb6/v1FszEZ8OCG5wwsVzAg5kX94EaW5sq1t/QAOtVeOfExKgmAMBNlRTcJqpQSE3AlzKpWQXAYWOh1udgyRiMKuoN2udMxP7QMv7rg2zLqOkDc3oCTTDTMJIGQEG43A9YBIB8oAPlp5oGNW82B9ni/l/U1g2rebA+zxfy/qaB23fs0/wCE/wCQ0VB4K9w9lC7d+zT/AIT/AJDRUHgr3D2UElMliDAhgCDvBp9KgryWi8K7R+NvKdjda/e4ceuiamIoCSBo9YxdOKDh2pfd/Lu6u0CDTDUEM7SM2QrlUDUgm5N7rvFiNNO2pjBJ4yeifioGmmGn/NpPGT0T8VeHCSeMnon4qCI0xqnOCk8dPRPxV4cDJ46+ifioBWpjUWdnv46+ifirz6Nfx19E/FQAtTDR52W/jr6J+KvPol/HX0D8VBWmgZlsx7dff6/bV8djv46+ifiqKbYDN/1FBG45D5f3qCjJpkkYZSrC6sCpB3EEWIo/FbKlj3jMOtNfON4oKHDTyfsojbx5Pq09fSPkBoKTB8lcNHe4eUE3CzMCq/4VCg/4gasJsfHHZNL8EQa+RFH6VbjkhK2suI/wxqVHnzZj5xUsPJYR+BYddk1Pec9zQZudpJVK82qowIPO63B39Abx3kVncVhWwpAf62FyAc+lyNFRm/cYXOSTtKtcaN0dthP1n0P/ACoefk+zAqwzKRYgpcEHeCC2tBn8HiQyrrcHRWIAzZd4IGiuOK+UXFjRDVFhOReJjnyoRzDWOdvCFtwZCdXW/RcHdcN97T/2VP8AFHof+VBmmrebA+zxfy/qap/7Jn+KPQ/8q0OBwwjjVAb5Ra540EG3fs0/4T/kNFQeCvcPZQu3fs0/4T/kNFQeCvcPZQSVFJiFXRmUd5A9tS1zLbOIyPIxGb6xh/qPGg6N88j8dPSHvpfPI/HT0h765TFtZeKkd2tWUMqsLqQaDogxcfjp6Q99L55H46ekPfWF2gI4QmeUZnIVVCXY5iBe2bcL76JkwOV0TMDmvrltawJ3X13UGx+eR+OnpD30vnkfjp6Q99YGLFIzCxbIz82spjGRmuRYfWXtcEXta9WUGEzFhmAym3g3vqdd+m6g1nzyPx09Ie+l88j8dPSHvrFYOZJOe5tw3NGxOSwY2voc3YRenY/EJDGJHYAE20QnjbU3sNNdbUGz+eR+OnpD30vnkfjp6Q99ZLOLRMpDLK2UHIVtdWOaxN/3d2m+osTtGNJlhLdJv/5Meq1rHXedRcDKb2oNl88j8dPSHvpfPI/HT0h76zYHSK3XQXvlvewXhf73qoXZm0knZ1RhdDY3jYcBrqdNSRY69E0Gu+eR/wARPSHvpfPI/wCInpD31mcRjBHGZGICga9Asdw6jXmztoLLGsq2Km2mQqdbXFybG194uNDQaf55H46ekPfS+eR+OnpD31ldo7ZSAoHYDObC0ZIGh6jrqALDXUaVYLMej4PS3HKRbS+oJ91BdfPI/HT0h76XzyPx09Ie+svhduo8rRKRmXfeJh13vc6buNr3FqPmxuVSxygAXNkLcSNADfh20Fz88j/iJ6Q99RYnaCKjMHQkAkDMNbDdVFsrbizoXQqQDYgoRuPA3sdNdOsXr3H7dMbIojLs+YhY0zEBSLk3cdYoLmHFMpCy213ONFJ8Ug+CerXX1UfVJs7GmUDOmUNcFHWzC194zEcPXRaM0XW0fnZP1ZfWO2gsKVNRwQCNQdQRxp1ADt37NP8AhP8AkNFQeCvcPZQu3fs0/wCE/wCQ0VB4K9w9lBJXMdryFWlIFznbT/Ga6dXMdsT5Gla17O3rc0FSuMRtJIwO0DX30plMPTQ3Uj+gaWHxXPHI6jXcw3inYFb85E3Ubd4oLHbkqlA1hmzRLmtrYSA2v1b6sJcXd0PUT60aqnZMzSAhmva3Bfh7Ks+ZB1JNxuOmm/s7TQVW0tqBxG6OSyOLQmwBYMb3Uag63ve2l6N2lipMjCIElzY2IUhcz5iCdL8PLeihhxe/Hrst/Panrhx1n+iTxHWTQU+ycWQ8681za5VFswOW0dgNN9xrVtiJFcZHAYBjod28jdSnSNFJdsoJCkmwvm0AuB22pkOKgdyiyXaxcga2AILE6aeGunaKBS4gDmQNyyADyRS23055ELhyAXG5uI37vSNNWfDtk+svcqUtffICEOg4gtYnSnJisOXyCXpZzHb7yhy3DcObkF910YbxQSjF65uu4/7dRYV0jJyKFvvtx1J16zqdaLxKQoYw5IMj82m83ZlLW0Fh0Yyb/d7a9xawRDNLIsY33dlX20A88wK5GF1IFwdx0G+vcLMosigBb7hu1a59dTZsPzYluyozJGCVZdWZY0FmW9ixUX3a3p+GbDMzBXzGMZ2GugzOtzp40bjvQ0AGJZJLZ1DW3X4btR1HQa0UMZcX6ifymp4Uw5aNQXvIpZLqwDBQCTmZbbiKPXZUfb5+/wB9BQRyIrlwAHbwm4m9t/XuFF4nE9FQdzIb+Vnq2XY8fb5/+KkbZEZtodBbf2k+0mgzuCkVLKgCgncN3AfpQG05YjP9Y7oQrAWYoCM+vSBBvcDS9bFdjRdR89J9gwm91JuSbE3FySTv76Cj5E4xnsGYtZnCs29lGbKT16ca2goDCbLjjbMoNxpvo8UAxhMZvGLi/STh3pfQHs3HsouGQMoI3Hr084O6hpsQb5EAZ95v4KjrY+wbz66IgQqoBNzxO65Op04UAu3fs0/4T/kNFQeCvcPZQu3fs0/4T/kNFQeCvcPZQSVzXaMYZ5QdxdvzGulVUYjk7C7FukCTc5Tpc7zqKDAYPZ6xm4uT28KIiwihy4vc+bXfWz/sxD1v5x7q9/s1D1v5x7qDHYTCKl8vHr9lFrWn/s3F1v5x7q9/s5F1v5x7qDNinrWi/s9H4z+cfDXo2BH4z+cfDQY3lDEzYdsgJcMjKF1N1kU3HdvoHB4aRZp5GjkJGHAjuScxZnzKLki5yRDzV0H6Bj8Z/OPhr36DTxn84+Gg5rDsmWKSJekwU4VMyhyv1SyZmJLEKAOJFtQNCbVUYjk5I91McoVhKpbIZD0pNoLfKWF2yzxuCd9712IbFTxn84+GvfoZPGfzj4aDFbRwMmKMRCmHmVMqZuExS0YsDqiBnv1ki3GmbceabAuWhkjkdDGYVzO2YnLpzTWZCdQxG7U21rcjY6+O/nX4a9+iV8d/9Pw0GG5S7FkkiVQSw+dQSEKrOwAljDftWfQC7nQDoAEHWvdibNljnZWjYLNh0BYBcqHn8ZI0Z7Rz6DQWNzatz9Fr47/6fhr36NHjv/p+GgxezNnvHPh4iM5jiLSTJAIRpkACsoy9M5roDuQ34X1q084Vb25x79lj57LT0wQOokf/AE/DQNWnLXGuWPypTxYmWHCBckTGMvKMxYroxAFrC9x22vWZm5b7UxFh865tWvaxjhXo7+kbEbxpeg+jHkC6sQO829tR4HHxTAmKRJADYmNgwB6rqd9fKu2GkYjncQMQTqTzrS5ewltPICatvk72q+HxseRivO3iNtxJByXB0PTsOwE0H0+KHaRnusegvZpOq28IOJ4X3DtOlNjRpd4KR9R0duw28FfWewbz40CgAAADQAaAUDIIFQWUW49p7SeJ7TUtKlQA7d+zT/hP+Q0VB4K9w9lC7d+zT/hP+Q0VB4K9w9lBJSpUqBULicVY5VGZzrbcAOtjwHtpk2IL3WPuZ+C9YA/eb1Dj1U6GEILAdpO8k9ZPE0EOHxZV2WRr6Kyta2+9wLcAR39KiPn8fjD1+6kzWobDYxJFV0YMrjMpH7wPEA623ecUBPz+Pxh668+kI/HFVk228OoYtPEAufNd105s5ZL6/unQ9R31Pi8SsaM7sFRVLMxOgAFyT2AUBn0jH44pfSMXjigudBFwQR130oSDasMjmOOVHcC5VGDEd9t1BcfSMXjivPpKLxxVHidrQpnzyouRsjZmy2YR84V148307dWtST4pFAZnVQdxJAvZS2nX0QT3A0Fx9JReOKX0nF461RYfFpICUdWta9je2ZQwuOF1IOvAinsOHXp59KC1xO1EyMUYE7hbUAndes6u2pLm5Ygn+ur1EVY7WjYL9wXtYWAvpqOqxOtUxw9BYLtUt7l09W/zXqwwmOud4zbr/ow4d9c02/i8Qs6rCCVsLBQGDG+obQ26uFaoBtOzgdbd3V5KDlXK3klNLtLHCMKAsoc5jYnnkElwADcXLa9elPwnycC15sSFNvBRNb66FmbThrY761+JwWfaliWAmwwNlbX6lyCbte4tIotv31qcPsKBbH5vm0152Qny2W4oObYfkfs+MfW85K3bLlXs0QKd3bTNs7OjhhMkGF5tYnjl5zKd0bqx6Z1tYEb667HDk/ZpFF2xxjN6R09VQbZwIxEUiSEvmR1GY7s6kblt10FvgttQmNDzqaqOPZU30vB/FTz1zDktiC+EhLaNlAYdRA1HnvVo1Bu/peD+KnnFGIwIBBuDuI3VzVq3mwPs8X8v6mgdt37NP+E/5DRUHgr3D2ULt37NP+E/5DRUHgr3D2UElAFmlJAusYuCRoz2NiB4q9u88LUfQLK0VyLtHe5UC7Lc3JW3hC53b+rqoJ0jCgACwG4CvTSRwwupBB3Eag14aCh5X4Z5I41QXbnhbS4HQezHqAJGpqn2Vs2WPHoZFv0JirKGZUVo8GuXOUABMiSnL31pduY/mY1e9ryxIbqXvzkqJbo7ic9geBtVBgNvTF8UHOZYMy9CJgRlQSB2zAAHK4SxIuYyQNbAM1yg2TMIJWCSHnMPtFgqpIxBxOIR4oyqnRmDbrcDcG162m1sE0uKh0skaSlmsp1cxhFAdSDcByTwyjrobAbXnaYo6jKyQuhCtubR2KqpKXfNbM1rBe2qaPlXiGLDoRsMzKjxMrG0cTJG6uwIvzjEkWIsulBo8JshYRPkOYzSc617JY83Glhza7rRg7t5NVfJ/DuWlcAqoxTmzNKuYZFU2RgoPSB1YEadxo3B7SknaQR5AInjBYk9MPDHIbLbo/tLDXS1+yguU20MTHGwjKLJzUhWys2Zv+kEupFxvNxa5HXQZ7F7DmeTGtYkmWWQAJoQdn82ioxF2u09uq8TWtqKu9uRjE4RVyOpkzKGKurRKwZHky2zZjGSAtrkuOFyLrZ2OEuexBytluoa24aXYC5BuDbdRLUGX5NZudl5yOSNgqhA6m2UAaiQdFiW3JfMoUXtc1o18JR1ke/9Kc1e4dbuOy59X/NBajtqj5Q7Lcwy/NxdijBVBsbkHwTw7qty9vcN57hxp2p7B1cfKeHk89B8+MHQkHMpBsd6kHiD211jkxhJHw0OYMWKi5fTuvfU6WrUvhVIsVFr33cRx7+2nrIQbHfwPX/zQYTlfghh8VsyfMT/AHhsOxtYWnjIAt/Mo41qDIOsd3HzVVfKdFfZ8sg8LDlMSnfC6t7AarG5Quw0mAHARZb23Xyxq57fCG9RpwDVWPit5res2FVe1dsiHLZecY/uq66d5BP9CqCTEZjZ43Ltu51so0FjpI2pvbQDgT3KZ3KjwVUkuCl7WB1uYwi5coBAOjAoDv1Cs5MNY4iPdknk0O8ZnLgeRXUX7KuzWX2LNbaGJUEEOqMCNxyrkuNTwROJ141qGoGNW82B9ni/l/U1g2rebA+zxfy/qaB23fs0/wCE/wCQ0VB4K9w9lC7d+zT/AIT/AJDRUHgr3D2UElKlSoApsMysXj4+Em4N2g/ut28ePWHQzhhpw0IOhB6iOFF0NicLc5lOV+u1wexhxHrHCgC2vs1cQqo7OFV1kshtcxnMlza/RcI+ltUF7i4NXFyXUG5mla0ckQ0iU5ZrZyWSMMzFgGuTv11q5w+HZ2YyXUWAVVcgaXzNdSL3J49VT/MV63/zH+KgqYdhwqytlzZI1iUPZ7BGLBrtc5rnffgKqn5E4YuzkNc3tYKAvRCqAAttAo37+N61fzBet/8AMf4q8+j0+/8A5j/FQVWzdnJApVL6kEk2ubIqLew4Iir/AIRTMZgM8scmZlMauoyhTfnMl75gf4Y89XH0cn3/APMf4q8+jU+//mP8VBT4HBCIMAxbM7SEta93Nz4IAt5KmarH6Mj+9/mP8VL6Lj+9/mP8VBVtTUkym9uBF+rdw47qtTsqPqb03+Kl9ExdTem/xUAsWMQb736yLn1f/lTrjo/GA79PbTvoiLqb03+KvPoeLqb03+KglSZTuYHu1pOAah+hIfFPpv8AFTl2TGNwcf8AySfFQV23IQ+GnjbpBkaNuGjqRm8gNz3GuebEwkgjw+GedVkeEu4sWaMDICCC4Au19QNcp7K6yuCVTpfqN2LX6vCJ/o1w/Yu0m+mcajKLq0yqTwSOVFRe63S7yaC9w+HzriBmlY4cG6oCotkNgvNqBrlBGvFQR1z47YFhd3RCxOr5c2vD6wuerXvItehG26ZcJPNGQrGCSJ7C4BiVwdDcX7eIy1DylxhPNq2FbGArrZVsvg6EMOP6UDNhbCdp4ZuejNleKyLvAewJIPWhP+KtLiIssjR3BKoJLjiDn0HbZCa5l8malcXiAVykIQV6unYrp1bvJXa9m7HjighaCIZnRCRnKhjkB6V76b7kAnqoM7iFsEI1BRWLcAXJyjy2Pq6xWv2XMyJhk0s9we4KxFu/ShMLybjJQTBWEa/VKrvlGouQDroMgvfXfYXoldnyCRFCgRI+YHOWJFsxzZtSzPbidAaCbbOKvDKgB6SOlyLKCUNt+p3jcDv77WGCkDRow3MqkeUCqzaGFmKudGve0a2B8Gy9JtCL620IvodLGywEJSKNDqVRVJ7gBQT0qVKgVKlSoFSpUqBUqVKgVKlSoFSpUqBUqVKgVKlSoFSpUqCLERFlIDMh8ZbXHpAj1VxH5TeTc2DxfzzCzBefUq5YAvmuCxsUK2bKp3CxHVSpUFTye5F4943RcVHHHNcyADPmzizEgoLEjqI4V0DZvye4qw53aLn8OKJfbGaVKgt9j/J1h8O7yJJLzsl+ce6ktmJLaMpUXJ4AVfNsVdPrJBl8EdE5bAAWuh3AbjpfXfrSpUEmF2UqPnzuxAIGYiwv3AX8tWFKlQKlSpUH/9k=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447143"/>
            <a:ext cx="2880320" cy="309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21088"/>
            <a:ext cx="29718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移动安全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接口的风险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传输的安全</a:t>
            </a:r>
            <a:endParaRPr lang="en-US" altLang="zh-CN" dirty="0" smtClean="0"/>
          </a:p>
          <a:p>
            <a:r>
              <a:rPr lang="en-US" altLang="zh-CN" dirty="0" smtClean="0"/>
              <a:t>XSS</a:t>
            </a:r>
            <a:r>
              <a:rPr lang="zh-CN" altLang="en-US" dirty="0" smtClean="0"/>
              <a:t>的解析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7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移动的趋势： </a:t>
            </a:r>
            <a:r>
              <a:rPr lang="en-US" altLang="zh-CN" dirty="0" smtClean="0"/>
              <a:t>4</a:t>
            </a:r>
            <a:r>
              <a:rPr lang="zh-CN" altLang="en-US" dirty="0" smtClean="0"/>
              <a:t>成份额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用户： 即时消费、冲动、偶发消费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网络：不稳定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设备：多样、电池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安全：利益驱使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6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_e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8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电商双</a:t>
            </a:r>
            <a:r>
              <a:rPr lang="en-US" altLang="zh-CN" dirty="0"/>
              <a:t>11</a:t>
            </a:r>
            <a:r>
              <a:rPr lang="zh-CN" altLang="en-US" dirty="0" smtClean="0"/>
              <a:t>移动端占</a:t>
            </a:r>
            <a:r>
              <a:rPr lang="en-US" altLang="zh-CN" dirty="0" smtClean="0"/>
              <a:t>4</a:t>
            </a:r>
            <a:r>
              <a:rPr lang="zh-CN" altLang="en-US" dirty="0" smtClean="0"/>
              <a:t>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2014-11-11</a:t>
            </a:r>
          </a:p>
          <a:p>
            <a:pPr lvl="1"/>
            <a:r>
              <a:rPr lang="zh-CN" altLang="en-US" dirty="0" smtClean="0"/>
              <a:t>阿</a:t>
            </a:r>
            <a:r>
              <a:rPr lang="zh-CN" altLang="en-US" dirty="0"/>
              <a:t>里移动端成交额达到</a:t>
            </a:r>
            <a:r>
              <a:rPr lang="en-US" altLang="zh-CN" dirty="0"/>
              <a:t>243</a:t>
            </a:r>
            <a:r>
              <a:rPr lang="zh-CN" altLang="en-US" dirty="0"/>
              <a:t>亿，是去年移动交易额的</a:t>
            </a:r>
            <a:r>
              <a:rPr lang="en-US" altLang="zh-CN" dirty="0"/>
              <a:t>4.54</a:t>
            </a:r>
            <a:r>
              <a:rPr lang="zh-CN" altLang="en-US" dirty="0"/>
              <a:t>倍，占到今年总成交额的</a:t>
            </a:r>
            <a:r>
              <a:rPr lang="en-US" altLang="zh-CN" dirty="0">
                <a:solidFill>
                  <a:srgbClr val="FFFF00"/>
                </a:solidFill>
              </a:rPr>
              <a:t>42.6</a:t>
            </a:r>
            <a:r>
              <a:rPr lang="en-US" altLang="zh-CN" dirty="0" smtClean="0">
                <a:solidFill>
                  <a:srgbClr val="FFFF00"/>
                </a:solidFill>
              </a:rPr>
              <a:t>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移动</a:t>
            </a:r>
            <a:r>
              <a:rPr lang="zh-CN" altLang="en-US" dirty="0"/>
              <a:t>端方面，京东移动客户端、微信购物、手机</a:t>
            </a:r>
            <a:r>
              <a:rPr lang="en-US" altLang="zh-CN" dirty="0"/>
              <a:t>QQ</a:t>
            </a:r>
            <a:r>
              <a:rPr lang="zh-CN" altLang="en-US" dirty="0"/>
              <a:t>购物等平台全线发力，移动端下单量占比</a:t>
            </a:r>
            <a:r>
              <a:rPr lang="zh-CN" altLang="en-US" dirty="0">
                <a:solidFill>
                  <a:srgbClr val="FFFF00"/>
                </a:solidFill>
              </a:rPr>
              <a:t>超过</a:t>
            </a:r>
            <a:r>
              <a:rPr lang="en-US" altLang="zh-CN" dirty="0">
                <a:solidFill>
                  <a:srgbClr val="FFFF00"/>
                </a:solidFill>
              </a:rPr>
              <a:t>40</a:t>
            </a:r>
            <a:r>
              <a:rPr lang="en-US" altLang="zh-CN" dirty="0" smtClean="0">
                <a:solidFill>
                  <a:srgbClr val="FFFF00"/>
                </a:solidFill>
              </a:rPr>
              <a:t>%</a:t>
            </a:r>
            <a:r>
              <a:rPr lang="zh-CN" altLang="en-US" dirty="0" smtClean="0"/>
              <a:t>。</a:t>
            </a:r>
            <a:r>
              <a:rPr lang="zh-CN" altLang="en-US" dirty="0"/>
              <a:t>其中，京东微信购物入口和手机</a:t>
            </a:r>
            <a:r>
              <a:rPr lang="en-US" altLang="zh-CN" dirty="0"/>
              <a:t>QQ</a:t>
            </a:r>
            <a:r>
              <a:rPr lang="zh-CN" altLang="en-US" dirty="0"/>
              <a:t>购物入口销售火爆，达到</a:t>
            </a:r>
            <a:r>
              <a:rPr lang="en-US" altLang="zh-CN" dirty="0"/>
              <a:t>10</a:t>
            </a:r>
            <a:r>
              <a:rPr lang="zh-CN" altLang="en-US" dirty="0"/>
              <a:t>月份日均水平的</a:t>
            </a:r>
            <a:r>
              <a:rPr lang="en-US" altLang="zh-CN" dirty="0"/>
              <a:t>20</a:t>
            </a:r>
            <a:r>
              <a:rPr lang="zh-CN" altLang="en-US" dirty="0"/>
              <a:t>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拍拍</a:t>
            </a:r>
            <a:r>
              <a:rPr lang="zh-CN" altLang="en-US" dirty="0"/>
              <a:t>微</a:t>
            </a:r>
            <a:r>
              <a:rPr lang="zh-CN" altLang="en-US" dirty="0" smtClean="0"/>
              <a:t>店上线仅</a:t>
            </a:r>
            <a:r>
              <a:rPr lang="zh-CN" altLang="en-US" dirty="0"/>
              <a:t>一个多月</a:t>
            </a:r>
            <a:r>
              <a:rPr lang="en-US" altLang="zh-CN" dirty="0"/>
              <a:t>,</a:t>
            </a:r>
            <a:r>
              <a:rPr lang="zh-CN" altLang="en-US" dirty="0"/>
              <a:t>下单金额比</a:t>
            </a:r>
            <a:r>
              <a:rPr lang="en-US" altLang="zh-CN" dirty="0"/>
              <a:t>10</a:t>
            </a:r>
            <a:r>
              <a:rPr lang="zh-CN" altLang="en-US" dirty="0"/>
              <a:t>月日均增长超过</a:t>
            </a:r>
            <a:r>
              <a:rPr lang="en-US" altLang="zh-CN" dirty="0"/>
              <a:t>300%</a:t>
            </a:r>
            <a:r>
              <a:rPr lang="zh-CN" altLang="en-US" dirty="0"/>
              <a:t>，占拍拍网整体</a:t>
            </a:r>
            <a:r>
              <a:rPr lang="zh-CN" altLang="en-US" dirty="0">
                <a:solidFill>
                  <a:srgbClr val="FFFF00"/>
                </a:solidFill>
              </a:rPr>
              <a:t>近四成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0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移动互联网的趋势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9149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48880"/>
            <a:ext cx="48101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55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移动用户特征</a:t>
            </a:r>
            <a:endParaRPr lang="zh-CN" altLang="en-US" dirty="0"/>
          </a:p>
        </p:txBody>
      </p:sp>
      <p:sp>
        <p:nvSpPr>
          <p:cNvPr id="4" name="AutoShape 2" descr="“移动用户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“移动用户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SEhUUExQWFRUXGBcYFxgVFxQVHBQXFxgYGBcUFxQYHCggGBwlHBQUITEhJSkrLi4uFx8zODMsNygtLiwBCgoKDg0OGxAQGiwkICYsLCwsLCwsLCwsLCwsLCwsLCwsLCwsLCwsLCwsLCwsLCwsLCwsLCwsLCwsLCwsLCwsLP/AABEIALcBEwMBIgACEQEDEQH/xAAcAAACAgMBAQAAAAAAAAAAAAAFBgQHAAIDAQj/xABCEAABAgQEAwUFBgUCBQUAAAABAhEAAwQhBRIxQQZRYRMicYGRMqGxwfAHFEJSYtEjM3Lh8YKiJENzktJTY4Oywv/EABkBAAMBAQEAAAAAAAAAAAAAAAIDBAEABf/EACoRAAICAgIBBAAFBQAAAAAAAAABAhEDIRIxBBMiQVEFFHGRwSMyQmGB/9oADAMBAAIRAxEAPwBmm8Py5ckpSGAHMxXaZFz0JEQqv7RaiYkpygA2d4nYYrMgE67wXkyTSom8aEot2qCMqXllqPSE3ihYmJCg+ZFlHZiWDHfSHmelpJ8IV6ejlLlZVqBUtS+690s4TbyfzieMqRUo8pCQoxqTaN6mUUqUk6gkHxEaDSHGEvDKxcqZLmy1FK0KCkkbKSXH+N4a67FjMVMnAN2ilLYHQqLkDo5MJco2HnDDgMsTc0sgkkOhrl9w28bGHKVAydKyRSYopQLmJ+F8VTpPcSbBTjW0QKXCFkkZSDuCGbyMdsTwpNOjMt82w5mBlXTNX2h6ncZImUrLbMZZSf6iCk21irq6QVrSBd2HqY1n1xIb3RFFSUkKBYguD4QMY07Cb1Q10XAM6epKUluZ5RzxfgGZTzUpXMSEEE5j01DRYv2acSyVU0ybOUELl+3yI2IHMnaK8484uXWVClJ7qE91CWdhzPU8+sOlXEmjz5q3/wAA2IYHKS3ZzwvnYhvdAlVMEqsoH3R2M9/r944zJnhC42ikf8CrBlSmYQzRCxevT2mWQgWNyBqT8YVKOYtZygsSwHntB3BkIdirMEpWuZlcFk2EvNqylFIPSArjsPlaONZIWvvEpT0JPyBiLMl2uoHnlvHuIz86iUkJ6BgA2wAiDLKtwfkfPYxy+zKRutbeyYYqDBhNp2IOdWhhely5bkqmBIsCwKi93ZI8NYdKDFkIRJMskpCgCVhidiWGgguSMUXsi1XDlRRynF+YEKc3EVpW7kF77RbfEuOoWEIQyiqKs4illU0gJbnGVuju1Y1YtJy0yJh7xYH1hPqaoqF4OS8UC6dMqZYhh6WiMcGQsEhRtALT2HxYLl1KgnuqKfDeI2e8TcVATbk0DkQ0WzotUcyYxUaKMaYaLMczHqjGsccamNY2MamOOMjIyMjjhirKXs1lO20NXD1MpaAxgenD1TRma8HcEkrlJYhoXNto5dhqegJlMeUJNLn7d02B7p00g3jePBjLlgqLgKUGIT06mFiV2iFFea/TrunYj6ELDit2COI5ZTPW4Z+YIfTR4FvaLAl4mZqSiYAsflUMwPkdIBYzw8HCpA7pPeQTdB6E/h+HwOE/hhSx/KAtIhxBDCaxUiaiYmykKBHlt6WjsihUnUDum7bDqGj2dTghxYiG7TFuJas3EJM+YmbLDBctJIOoO4MLXF8pClyl65FAtsRuIE4Jiglyyk2INvAxDxLF8x5+MLm3KTZkVxRO4hwBKkGdKTlbUHeFEiHvCcc+8IUmZ7SduY6CE3FUgTFZdH06xkG1pjZpdo0TUZJZAOpDi+g5xCMw+cFJ2DzpSAtaFBKtCQR8YyXgapgCkEAHmwaGWhdWDCoNHJRfQHygjV4NMSvKGVbM6bsNyrl/eGvh3BEiVLmBYBIOfM2pDgf4gZTSVhxxtuhWwPukrP4crdHe/uEGMJKppnAWzINxbvBSVgP1yx1osEmInKRlPYk68hcgDqD5QzJw+WgNLDQuU0FHGxDrZa0vmQA9nZ7btEJa0kgep6eMO2MYIqawT5h94AUPDZM3Itg1yDZ22jYzVGODsDSwFKCfzcxqBdvT4x7NWpOilAHqQ6drQf40kkCnUzK7wJBewylNySRd2DtdXOF1M90lBHVJ5AajwhkZJqwZRcXRLwuvWJgLkkDeJtVXEqJIuYFUFMsgrAsI4zJxUYYqNg6QWpwJq0J5qSPUxa2McLSxTgyrLSlz+q28V9wfw5OnTJM5IBlhYKrswHTeLgxIslQ07sLnJBxi5TSR8/1shaphBB1iSjCFM8OS6BIOj3tHSppgBpC+ZRn8R49le1VKUxBVDjX0bgwqV0gpMHGVkUo0RFRq8emNTBgmR5HsZHHHkZGRkccX/SykJ0ECOKq0IQEJsqYWsbpSLqUPh5xzXjgELeLVvaTXfVLDxF4Q26DilZC7YAfWhH7vHGZPe/L/AB9eMcJijvo/xjErsfD4WPwjEhh3kTMqvNomya1lNo8BFzT6fKPJ04s48/Hf66xricpUTquqOd+nzFvf74iGflVlOh0/aOa5+ZIPr0/tHik5gxiyN5FvsF7O8oF7bj4R6qlOptHlLKUFSwLkkpHidIa6ThuYp+1GVtd4RkTg6YPEB4HIAmu7MCSekWL9nXA6Fk1tSgKKi8pCtANlkczr0EcuGuB0zVCYr+Uk6fnI5nlaLNlkMAB3RZvCFcmYzliNDJnylSpqE5VBtooylwVquZQlGZaSsyydSkAqSU9SzecXdWzpSLkXhIwujC8Z7ciyJT9MxLC/QP6wfwzF2J0ig7ArQQoKPtdoCFEG41Asxj2nWJdgbcuUPHHeHioX2qS0xIZ7sU3set9YSxgK5iFtMSkgpBd8oBLEvqWfziftlS0gxg8/tSW9ToOpj3F8LnyyDLWezWbKYBTs5QzG2rK1tvrBPAqeXKSyGCEe0te5/MTpm6bRKn8SZ5askibNln/moQcttClRHeYh7W6xyjQ2SVbFbDlLzKzulI0zLMxSjzJ2Ec6tGZYULEb8+h6RwVWoUpSkqKnYZQgpY81AEgHq+0aisAGnnGNOwU1ROmS01CUhYdQBBJu7Pp5lUK2J4KZJmmWkZEsSR+EKvfdhz2tBmhr3U40Hv6wOxHjBPZzRJDrnWUshghDMGBuVEE62DwePly0KycaOOByCuRNSA/hCwacixsYY+Esa7JRlqOQTLZtQDoH5A844cU02SaeuvjFlUITs68NY9MpgZYJIOnjD7RY5nPZTNSAXPWKqomzh9rweFUpayWIIAynm0T5IbtFGJu0kO9ZSqM5Nhk2I+cc8RlM9oE4RjL92Yojm8SjNckIUVIbeMxRbfFno+r6keEuwVUKvAevoguHjiDBcjKAZwD7oW5UklTRklwdHmdifU4WRA+ZII2iyJ1CG0gJW4cIKOUF4xNIjwiDk7DIjKw8jaGckL4sHBEZBIUxjI7kbxJaamavpEmVSKLOTBNNMlMSqKmVNWEy0uT5ADmTsIxtAq/gBYmnKfEA/L4tA1FQ7/Wt4f+IuEymUChfaLD5wLeSBqYrefKUhRBsflsffAwafQySa7O0moG/n8I0TOYt9dIjrjJVy/KDoCySBlJI9k69IlyzYR7TSHAH5jaNqqjVKPZqbMA4Yg+RY91XMG4tDMbadnJpOjb7xlKVflWk+hi5sCxemWgpAsvVy+sUXVA5R4vEyTUrCk5VEElIDHmYHyI8mGp8T6SoSmXKTLQO6NGiah8ukBeHkmUEZjmBSNecHVViT+0TK62ZKr0AcfAyH57QFlV4kTQ7ZVpZ+ognxBNBFrvtAbFJ0j7srtrMO4dwdmhtXABakdcXqU7HUQEp8P7SQvMSkKUS4LWTYknlr6QvYfiSZst1TCgpJzFY7qU83F+W28OcrC1r7CUGMkSwZyhcKI75QeQW93/CFdISo8XsqT0QMBozVlBm92hSWloIINWpN+0X/AO1Ylt2vaH5FULaCwYaZQbJsNPCA+LEyj2qgVSpaF5QlmcsAH5EWB0iXLJzB/aPeUOTBm9xjG7GxXyVPx2oGunTZJQOzRKC0gpdSyMxUZbuod5IJ0846cKSjVuqczAEoCbBg6HIOxUS3/TMAMXefWVKBbPPW6vyollYKvAJBPlEVWOzZUxRplmUkhKAAEq7iLJ9oG9yX/UYe4XGiPnUr+Bn4jkpo5BUCM6zkljl+ZbcgH8ymEGQCTo8dayrmTVZpi1LU2qiSW5DkLadY1pzt9aCDxw4oGcuTJcxwGLNyYNB6hlCrpspP8SUcoPMM6XO9nH+mFuap4l4JiPYGYdlI/wBybj3FUHbYC0RyMqyDZix8oIysYJWhA9kWgTNn5iSdTeNsMTmnpELasfib5r9R1+5g3EScNGUp8bescpS1WSBBKil5rGGYj22l2htxh1pD6Nb0hVVTgKiacVJsdreloima5iTPJym2eVCKSo51AgTUS4LVBiBNEJRrB/3cRwn0wicpUR5kyDTAaBiqcRkSyIyCsEjrq0jUwX4Wx2WCpBDPd+bbfGFigwqbONgW5nSHLCOF0IAUs3Hk0HJWqFxdOxkRVApcG0JnFtDLmOoWmdN+Y6c/WJdRNUhSky1A8rs/UQEqFTVnvApTurVhz6wqMGnaHuaaFmtlMB1ESsHw8zCEgO9zy8+kdcVljOEJu1vE2+J+MMVKrsUZEAfqJd1K3P8AaPS8XA8z30ef5Ob0lrsynwSWggnMrmxCR1sAfe8dsVw1K0fw9UsQ4YgeRI8wSDfew1TWgsCcr6El0no+0bJmlCuoPs831HmPkdo9R+NCMGofseavIm5pz/cW59K8snf4NqD7/SI9JLV20ktbOj/7CDlfLCSrLdJGYdQf8j0iDh8sqmy+QWn4iPFypxk0z2ISU42fQ8iS8pDcoETpU2UVEFwduUH6AdxHgI41qLxOghSQFzF5lFuQjbHsG+8SxLSMrkEk2tzgtMlISXUWGm1ydBfmYWavE0SZqp61KykDJkzETSAXSo+ylrW9N4LnSoKOPlsiq4NRSylOpK7FwtIUC/Q/5iJi1TlSla5eVRNlSz3JqAMrJSbpLgHnfVmgorGk1JlIYJC1Idy9ncp8xBvGcPROQUEMPwkD2C1iB9PCm9j4QfQr4XiqQCkzJiAsMUkJmIIOrixbxO1jDLg9H2EuYEL7Yuctwm5AGQZmGXui77+ZrTGETZE7IqwQQcwfvJcFwNbj4w+y69sgSoEBA5XGZQBce0GDA8gIGWtoKL3RVlTTzadE4zkKlzpp7PKoMQmy5qg+oJMsOLHMqF9Ri9OI8Gl4hT5LCchzKWfwn8p/Qdx4HURTGOU/ZT1yyhSOzOTKsMpk6KP9V1Pp3rRViyKSJMmNxZB+vr0j2nVc+caJP19eMb0l4aLJCjHILCSCbjccxuPR46xFmxiNMIykjlZ+Y2PnBDhxLz0+ccKGm7ZaEu1spP8ATp7mHlDNKwhFPOll7NcnnAy1obg/vQeEuOtLPCZnjtECuxWUAyVZjyECZtazTC4IN/CNx92erm8qENdjLTyxlWo3zFhGs8lAtC8OLUgBKUuEvfrziMOKpivaCb9OcIlBts8zmrGL7wSIjTZ0cpFalSYjVFSkbwqhlm02bHCWtzENVSVlkgnwghRySNRHNUjLskCXGRJCIyBCCFfi0qUgplgPoP7CONFTT1FKVnvHvLcOJSdkcis+6NcCwBSCJ03UEEDrs/nDPSIWskJS7ucqWc+ZMPJ4oHzqVElFrbubqJ5+MQZNJn/iTLJFwOZ6wYFEorzTgQQWCOXINuYi4rmKhLKSgHYgp7ouWf6vHWbRX9TKesUTYBRX5WKT8IJLUco2dz4ObD3RMm0Ha1M1QH8uUHsLlSt32AGn6hEaotY8mHlHt/h69h5PnP3ogTh6HXofzCOtJVFSChXtIs/NO3p8xHNY1H14RFStl9SlQJ5szfGKpPi7J4rkqCD5rengpwR5F/dBHBcKUpaS1gQfQwDp57LSTo4B8CQPjli4ZGHpljKkaR5HnVyR6XjNqIaqeI6WklJVPmpQGsCbnoBvABX2l4co2nN4pI+IhT+0yiT2CVnVKmHnb5xVizEcYpoosuTFuMe3W8lcgISogF095JAYlJBOZ33Zo5y+KClISoSVi+YIlJA5bhoplUWknBES8JTOUCZ7ZsxKiQ+gIdjaMljGxy0qGKhpqGZMRPCuyWkvkQwQS1iU7EO9oYO1QrSYD5RUvDdMqcFqVcPlSfZysCVENqbpseUGEUk1ABQsuOcJcH9lMJ6tIM/aJhYShE1N1XC/DVPg1x5xW8vHp0hQCTmTYZVXAAsAn8vwh7xHF1zJWVYYj2twbWLcucV1iSB2yW2756Ad7Xf2TeGwXwxOX7RYXDnFkpalILomJJAGudiXKT5aQS4twaVXybgCekDJMGoS/sK5g3AHPTeKfkrIC1uQrRLWOdRBJHgAfUQ80PFyJ/Yy2VLmI9p1OlRAIyo9ymO4s+oGeJxfKJkcnJcZChj2BT6NeWclnfKtN0L/AKVfIsekQaFOZaUjVRCQ/M2F/OLplVsudLMuclMxCtQoODyPj12hcr/s4SViZSTQkBQV2cxyAxdkzA59QfGNjnXUjpYH/iRJXAC8oKp6Q40SglvMn5QD4g4YNOgr7QKAIsUsbqA1frFqldspBChqDr49R1HIwo8ZyiuTMA5ZvJBCz7kmF4803JIZPFFRbEDBppTMfYEP0u314Qx12KypqcgUVF/wIUq+2rP5QDnVHaZQhLEBKlmwDgXfkkOb81eD6yllF0WLvm3SRoUjYvvr4R6Ucd1ZC3XQQp5yHAZQJt3gA/vMSsSH8FR6QASo5gXJLi5u99SYYa+8iYALtGSiovR12KMheUvBabkyptZ0nye4gKIacBpiqZIcOM6fjCWa+g1KQKghMuQqWi3fUGfo0QKThybU1S0IcSkKYq58wIs3GpglSyoJvokD8xsI64BTopad1e0Q58TcmOnSFYJN39A6XgUikl3AdoW5ssLWSkW6RNq5sysmm5EsH/uhmw7C0hLANE8tuiuLrYodgeR9I8hsm4Vcx7Hekb6oIw/G1m6FpSM2ih3bWdxcGGWixgb5Sebj3K/eKg4ZxFQJSS24+Y+BhykTJiwSCLaklh7gXjpx+goT1THqYrtRmQwXsSAXA2B28Yr1NbUAzlTF5UJmLCgr8RH4cpDCzfsYl4HxEM5S9wWzfhV4QexjBZVcjNYTALKcsTb2kg3011EDF12G6a0I0yaldQEywQFEEh9Tlcuo6Jt4NGk/DZinUkImf9OYF+VtIC4/h9RTqInoyvZw5SqzHKrdxtr0hz4Yw2TMpJKggXSAf6knKr3gx6/5z0ccaVo8r8n6uSVumKFVb2gpJ6t8jAwTcy1HkG8TufhD/wATYRKEiYtiFIQog5lbAnR21iu6MMmGY/K9f46Bn43o9skpRmzJ5gj1EW/wjipqaSWtX8xLy5j69pL7pJ8Qx84p5BsfAxZOATezxGdKFkVaEVMvlnKXWB4tMP8ApEI86qTG+Nu0RPtWX/w6BzX8IqdcXF9sMsJpZQ37T5GKcXEOGalG0UyjxdHTD5OebLQz5loDcwVB4v8A4kpR9zXLZml2HgI+f6GpMqaiYNUKCvQxfqpi51KpZvmlk+6Cl2YhH4Kq0mWJRSXSVEqAdrgglvH3Q2KpDsCQd0sfneKrwnEF085MxBuLEHRQ/KekMdR9phT/AC5ACt3JA9AS/jaFyg29FWLKlGmG8SosySycx5Atfq+kVbXFaFrE5JStQuDZg40HJkt4Q9yOO84echAS2ssAqH/cbiE3iSpE2oWtJJSQgJcZS2RJ08XgsaadMDNOMlaYL7QfVo0ePSiPMkOJxowLiQhkTTfZR0PRXI9YcqLGCNDFTFMSqKvmy7JLjkflyhE8Kl0Ohma7Ldn4mJgBNlJ0PQ6jw09IU+Lp+eQrqpI9Dm//ADEGixglgpC3Z7AlxzDRzxermLKAEFCQSzsCpf4bdDsecBiwtZFYzJlTg6A8qX3bcxbnrc+FvWMMdZrO6bJO3J9vKNqajmTHCEKUzOwJZyw05naPXtJEBwloYgnmNP8AMM1KQtJA0Wn47QMXhSh3QtClaBKSSVEXUAGcENqQAdASY64XMKFqlqsRcXB8QCLHn5mETcXtB1oVamSUKUk6gkRYmFJaVLIDEAEGFHiaSBOCh+JosvhzDXlIUod0AecS5dBx2HcFpT2QmTVFR1GbaBtSJtUpg4lv6wRkTzNX2afZGv7Qz09ClCQwhalrYXHegXheEJlpFonrSEiOk4sIgzZsZGrNadHBc68ZEZag8ewwWU/hMnMHFm3ibU1xQkoQu6vhuIEzK/KnIj1/aIYBUbXjKDGHDp2QB7iGvCOJUIUlClgZiAHO5/CYT8PoFFrn1jXirCymUmY2hyno+h9Q0DSk6YSk0XKmpRNTlWEqB1CgCCPAwNp6dEkGWgBKMxKQLAZi5AG1yYr/AIa4gmpQkLBUj8xNxdgP1eOvjDlTV6JicwU8Bkwzx99DseWE+uwdxlNalnNuhQ9Q3zitqdXdh74pq0mUpzYkeYBBPuBhHRTqCiDsSLekX+AuyPzXtHVItFg8QyVSabDqxA78nsn6pUhKmPQlGX/5DCEUtbnFt4tRmppTKT/6SQgfrSkFH+5IjfxK/Yl/uxXhtW2Kv2pzDNkSZqS6CoEdQoOk+hEVcoRZsmnNThU1L96QSGLOB7abbWOVjfuxWiolx0lSKJp3s4KEWXwbxLPNOZIGYJSRfwit5kOv2aoCzORvlcekGwQDN1P1vEIyt/2glWoZahyKvcYiN0jkceU0lKlpStWVD95WuVIuogblgWG5bSPMRUFTVkaZy137rskOAHsw0jvTzuzzTAlKsnshQcZjuRu3ziErX65xq7OOP949aPI2EEceEQa4dVLJZZShi75Q6umY/u0Bj8o3pqgy1BaWJB0Oihuk9CLRj6OTLNpaeWgpQVEgkpJFg7aOdXIV66BoB8Q1CXKQhKCFO4OZQUnvEaWyqUR5iz3iamTJWhMyX7KkgoBEzuEf8sdEnMNXCfIlUxOrzqUxsNLNcl3bTQN9XVBNyGy6JRSlalEME+2SbBIUefiSPIxLly1LSD2eWU9ilLZgks2d83PzVfaOUkDsJQAZR7RMxSyLIQtMxKEZlZUgnuXGttHc/jCpZQkJSg3mJup1hCzmzjLly59SCHBB5wWSbuhUY2Ap6ZYBBQA9iQEg6O2VmSoWvzUryiy5neSFFRCS8sskgMk5kE6lwGF9hYx0q0DZ33fnz84GFeVQfYg+kZE1/Q8YTwmapaFzAyEl2/N/aGnHKvK0iT7Rtb8IgNg3FbyxLlpJVpDJw5hDKMxd1KuSYmySbl7h8IqtBThnCRJQH13PMwZnTI4rngBhA+prIBysJRNquogJV1bR5WVkA62pjkE0E/vY5x7CqqqPOPYdyE8RCppWbWDuG0Ygfh0kGGOgkOQBByYCJtJIO0Eq7D+1p5kpWq0kDorVJ9QI2ppWTxiRnjEjGyvcKmK7FKQhiHCibXCjaOBnzEnuEjm2/iNIN4krvTAAB31AAc3cn3++BSpR5x7ccfLGkzzOdTbRxVULmiYVqzZUgMLAOoE+6WY7manKlbvmDf6gGP7xlDKBRNAFre5Kv/KNKGSCkoNgq4b8KhYHzsPSJof05Nx+Cufvik/k5pU5i8MDWlcqXM2UhKh5gGKYWuVKOUArWNSdvL5XPhFgUPEC6Ps6eaELlqGWnmp7gJ2lzHfKS9j11N2m86byQXFDfGxrHN2ydUSpMlS5OX+H2WWXlABTnF0kJSM2YyFHMXL73ikJ6GUociR6GLgn4nMXNEwdnLZBCcyCSAvKopU6gx7raD2lWLxWXFUrLVTCAwWcw8DEnjqijMgKYcPssX/xahzQfr3wnqhk+zqdkrEn9KvlFD6EFi1nBdMc8xRU5c684r/C8EVUKUEFg7Q58YY4nIZYUy2e3SFng3GexmgEOCYTNyUG49hRSb2e4twVPkSLd4FTnmxBDfAwpKSQWNje3mIv6bi8mahgRfaELiHhlM0lSAyukS4PN3xyDJ4vorj9o6y5CleyknwBMOfD3Aq1LecBlG3PxizKfh+TLQBlSPKLZZkugY4mz59UGsQ0aK0i3+JeEpUwEpAfmIrGvwiZLVlCSodBBxmpIyUHEl4PikwU6pYUWSpRF9M6SCB/uI6xzppQyqUoJUkEFQUsJUXdIyJdyHN2fS8d+HcCnrKxkIcC5bZ/3hxp+B2lHOTflbnA+pGMtm8HKIkYlWKE8qe+Z/6TrlHVLs/R7Rhr1LI5sA51Lbk7xtjNFknEO+58Y4IATG67F9aJSpjC8RZFMqdMCUBz8I9ppC56wlA8+UWnwhwumUASL7mAnkUEHCDkdOEOGRKSCRfeHBRCQwjwqCQwgfVVMRSk27ZUo0ZVVUB6urj2qnQJqJkckaeT6h4HVEyN5kyIc+ZDELbORVGRwM0RkGCL2CTHUExYlDTBIDNprFUUtQUKBEWRw/iImIF4okhAZErrGyZA5x4DGzwBgq48Amav/SPE5QT8vSBOWN63FkKmKC1ALSopL6OCxZWjWiJPnuLEHwL+Gke5ilFQSuzy5xk5PVEqlmgy5xSdAfVojBXZ0/eLqmH0A9kD0J8WiVR5ZdOokkAFlpCUkTs4ZIzZgqWwBFh1iMugmqEl0kBSHCrEEDukhuqSLx5+R1J8vv8Ag9LGriuP0cJSlzFaZiQL+FgTDNSSSFIWslRQkJS+wAYZRtGlDQplD698STOAuTf4RNmzOel0U4sKht9kqdO3UfKFjiaV2iQRqkOPAu49w9IJz6gEuPfEasS7f0j5wmLp2MltUJBgvwnOy1KD0IiBXS8qywtqIZeGMKllUua6gQLvo8UXolapnTiNBUVTDt+8L8iqKFhQ2h8xqkzoWkAOUlvFrRXChtGIwbDiYypUCz7P7oZeH8dCyAq8VjKnFsp8R0O8GuHazKq8T5fGjNDo5N7LtpJ6bMI0xacyXhJVjakMwMHKCtM5N4iueLTWijTejirFbNHCiqJKld5o712Fg6QoYm8pWrRXjamtATH379Klhw0CcX4pGUgGEibixI1gZVVhO8MWL7FvKZXVeZalHePMNw+ZUrZIOXnErBcBmVCg4IT8Ytjh7h9ElIsI3JlUdIyGNy2yJwtwwmSkWvDUVBIYRqtYAtECpqIjbb2ylKujepnwLqJ8a1FTAypqo5I5nSfOgbUTo4VNZAqpqydIbGIuUjtU1gEDZtSVFhHGehSjBKio2DmHqCSEuREEhUZG86tAJHKPI2kDbE54ZOFKohTQsvBrACyxDX0AWZLmW+rR0lEk28R+5iDTKdI35DmYI1Keypp6z7QlTFeDIUwibJPj+oyMbKSUp7nUkk+ceylsoHkX9DGu0ZFQsdKFSVSf0q7VeYEAvLAyovzyKG38wa6QQp6xKn1zu6kqsXZn5HQekKGEzO4pNne3R+vlE+pDnMCQdjy5QvI+Um2PxrjFUMa5vWISzmPnAoVE4asse/0P7iO0rEAPwkHq7fXhAUM5IKTJcoSRM7RPaZykymuEs6Vhbup2I2byvCRPK1En6GwA5RGnTw1u8rcnboBHMTsofeMSOO0iSFryGzmx66t7oZaKgysAdID8NYYVETl6D2P1HTN4D4+ENMstBq6J5tNmiqYvcxWmIycsxaeSlD3mLTzPCsOHjNq5hPs5nHmAfnBRAFrC8ImTlWSw0f8AaLAwbhZEoZla7kwdoaCXJTYCIuJ1tmeCbOB+IzpSbCIcvFxL9mBeJzH3gFNnkaQqWOxsMlFk0ONBQ7xhc4jlGce4HPSB2EyZsxuUWFgeEJSO9rEyhHFKx7uaKqmYROB9gwf4f4TUshUweUWgcPl8o3QhKNIOWdvoGOFLsjYXhaJSRaJ0ye0RJ1TA+orIn7HImVFVAmrq4h1Vd1gNV1/WDUTHImVNdAmqr4HVWIPvEPt3MPjjEzyExVSSY6pREEaiC0hmh1JIQ22byEB42rqnKI6pUBCzj1ddhHJ2cDqmr7xvGQNVeMg6BNYOYBdQjIyOZxZWB07AKPl0HOIfH2KmXSqQksVsk2BdKnChfRxv0jIyPNh7s+yl6x6KnOkejWMjI9MmJWGrZShzHw/zBVKntGRkLn2Px9HRCnEc5oj2MgAzRKd4n4Th/bqdVpaTfmo65Ry6n06eRkEgZukOSRZhYDYbNsI9SOsZGQROdpSQ77Rzq8VRLJYXMexkccCK3iS0LVbxCox5GQSRwNVialR3oe+oPGRkZLoKPZYGBoSkCGqnnMI8jIgmWROiqqI82qjIyBQbB9TVwHq66MjIOKBbA1XXwvYjiZjIyKccUTzbB1NPKlXgm0ZGQ5iCRSAkwYpk84yMgGEZXVSUJJhHrZ5mLJjIyCQJqKYxkZGRtmn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8" descr="data:image/jpeg;base64,/9j/4AAQSkZJRgABAQAAAQABAAD/2wCEAAkGBxMSEhUUExQWFRUXGBcYFxgVFxQVHBQXFxgYGBcUFxQYHCggGBwlHBQUITEhJSkrLi4uFx8zODMsNygtLiwBCgoKDg0OGxAQGiwkICYsLCwsLCwsLCwsLCwsLCwsLCwsLCwsLCwsLCwsLCwsLCwsLCwsLCwsLCwsLCwsLCwsLP/AABEIALcBEwMBIgACEQEDEQH/xAAcAAACAgMBAQAAAAAAAAAAAAAFBgQHAAIDAQj/xABCEAABAgQEAwUFBgUCBQUAAAABAhEAAwQhBRIxQQZRYRMicYGRMqGxwfAHFEJSYtEjM3Lh8YKiJENzktJTY4Oywv/EABkBAAMBAQEAAAAAAAAAAAAAAAIDBAEABf/EACoRAAICAgIBBAAFBQAAAAAAAAABAhEDIRIxBBMiQVEFFHGRwSMyQmGB/9oADAMBAAIRAxEAPwBmm8Py5ckpSGAHMxXaZFz0JEQqv7RaiYkpygA2d4nYYrMgE67wXkyTSom8aEot2qCMqXllqPSE3ihYmJCg+ZFlHZiWDHfSHmelpJ8IV6ejlLlZVqBUtS+690s4TbyfzieMqRUo8pCQoxqTaN6mUUqUk6gkHxEaDSHGEvDKxcqZLmy1FK0KCkkbKSXH+N4a67FjMVMnAN2ilLYHQqLkDo5MJco2HnDDgMsTc0sgkkOhrl9w28bGHKVAydKyRSYopQLmJ+F8VTpPcSbBTjW0QKXCFkkZSDuCGbyMdsTwpNOjMt82w5mBlXTNX2h6ncZImUrLbMZZSf6iCk21irq6QVrSBd2HqY1n1xIb3RFFSUkKBYguD4QMY07Cb1Q10XAM6epKUluZ5RzxfgGZTzUpXMSEEE5j01DRYv2acSyVU0ybOUELl+3yI2IHMnaK8484uXWVClJ7qE91CWdhzPU8+sOlXEmjz5q3/wAA2IYHKS3ZzwvnYhvdAlVMEqsoH3R2M9/r944zJnhC42ikf8CrBlSmYQzRCxevT2mWQgWNyBqT8YVKOYtZygsSwHntB3BkIdirMEpWuZlcFk2EvNqylFIPSArjsPlaONZIWvvEpT0JPyBiLMl2uoHnlvHuIz86iUkJ6BgA2wAiDLKtwfkfPYxy+zKRutbeyYYqDBhNp2IOdWhhely5bkqmBIsCwKi93ZI8NYdKDFkIRJMskpCgCVhidiWGgguSMUXsi1XDlRRynF+YEKc3EVpW7kF77RbfEuOoWEIQyiqKs4illU0gJbnGVuju1Y1YtJy0yJh7xYH1hPqaoqF4OS8UC6dMqZYhh6WiMcGQsEhRtALT2HxYLl1KgnuqKfDeI2e8TcVATbk0DkQ0WzotUcyYxUaKMaYaLMczHqjGsccamNY2MamOOMjIyMjjhirKXs1lO20NXD1MpaAxgenD1TRma8HcEkrlJYhoXNto5dhqegJlMeUJNLn7d02B7p00g3jePBjLlgqLgKUGIT06mFiV2iFFea/TrunYj6ELDit2COI5ZTPW4Z+YIfTR4FvaLAl4mZqSiYAsflUMwPkdIBYzw8HCpA7pPeQTdB6E/h+HwOE/hhSx/KAtIhxBDCaxUiaiYmykKBHlt6WjsihUnUDum7bDqGj2dTghxYiG7TFuJas3EJM+YmbLDBctJIOoO4MLXF8pClyl65FAtsRuIE4Jiglyyk2INvAxDxLF8x5+MLm3KTZkVxRO4hwBKkGdKTlbUHeFEiHvCcc+8IUmZ7SduY6CE3FUgTFZdH06xkG1pjZpdo0TUZJZAOpDi+g5xCMw+cFJ2DzpSAtaFBKtCQR8YyXgapgCkEAHmwaGWhdWDCoNHJRfQHygjV4NMSvKGVbM6bsNyrl/eGvh3BEiVLmBYBIOfM2pDgf4gZTSVhxxtuhWwPukrP4crdHe/uEGMJKppnAWzINxbvBSVgP1yx1osEmInKRlPYk68hcgDqD5QzJw+WgNLDQuU0FHGxDrZa0vmQA9nZ7btEJa0kgep6eMO2MYIqawT5h94AUPDZM3Itg1yDZ22jYzVGODsDSwFKCfzcxqBdvT4x7NWpOilAHqQ6drQf40kkCnUzK7wJBewylNySRd2DtdXOF1M90lBHVJ5AajwhkZJqwZRcXRLwuvWJgLkkDeJtVXEqJIuYFUFMsgrAsI4zJxUYYqNg6QWpwJq0J5qSPUxa2McLSxTgyrLSlz+q28V9wfw5OnTJM5IBlhYKrswHTeLgxIslQ07sLnJBxi5TSR8/1shaphBB1iSjCFM8OS6BIOj3tHSppgBpC+ZRn8R49le1VKUxBVDjX0bgwqV0gpMHGVkUo0RFRq8emNTBgmR5HsZHHHkZGRkccX/SykJ0ECOKq0IQEJsqYWsbpSLqUPh5xzXjgELeLVvaTXfVLDxF4Q26DilZC7YAfWhH7vHGZPe/L/AB9eMcJijvo/xjErsfD4WPwjEhh3kTMqvNomya1lNo8BFzT6fKPJ04s48/Hf66xricpUTquqOd+nzFvf74iGflVlOh0/aOa5+ZIPr0/tHik5gxiyN5FvsF7O8oF7bj4R6qlOptHlLKUFSwLkkpHidIa6ThuYp+1GVtd4RkTg6YPEB4HIAmu7MCSekWL9nXA6Fk1tSgKKi8pCtANlkczr0EcuGuB0zVCYr+Uk6fnI5nlaLNlkMAB3RZvCFcmYzliNDJnylSpqE5VBtooylwVquZQlGZaSsyydSkAqSU9SzecXdWzpSLkXhIwujC8Z7ciyJT9MxLC/QP6wfwzF2J0ig7ArQQoKPtdoCFEG41Asxj2nWJdgbcuUPHHeHioX2qS0xIZ7sU3set9YSxgK5iFtMSkgpBd8oBLEvqWfziftlS0gxg8/tSW9ToOpj3F8LnyyDLWezWbKYBTs5QzG2rK1tvrBPAqeXKSyGCEe0te5/MTpm6bRKn8SZ5askibNln/moQcttClRHeYh7W6xyjQ2SVbFbDlLzKzulI0zLMxSjzJ2Ec6tGZYULEb8+h6RwVWoUpSkqKnYZQgpY81AEgHq+0aisAGnnGNOwU1ROmS01CUhYdQBBJu7Pp5lUK2J4KZJmmWkZEsSR+EKvfdhz2tBmhr3U40Hv6wOxHjBPZzRJDrnWUshghDMGBuVEE62DwePly0KycaOOByCuRNSA/hCwacixsYY+Esa7JRlqOQTLZtQDoH5A844cU02SaeuvjFlUITs68NY9MpgZYJIOnjD7RY5nPZTNSAXPWKqomzh9rweFUpayWIIAynm0T5IbtFGJu0kO9ZSqM5Nhk2I+cc8RlM9oE4RjL92Yojm8SjNckIUVIbeMxRbfFno+r6keEuwVUKvAevoguHjiDBcjKAZwD7oW5UklTRklwdHmdifU4WRA+ZII2iyJ1CG0gJW4cIKOUF4xNIjwiDk7DIjKw8jaGckL4sHBEZBIUxjI7kbxJaamavpEmVSKLOTBNNMlMSqKmVNWEy0uT5ADmTsIxtAq/gBYmnKfEA/L4tA1FQ7/Wt4f+IuEymUChfaLD5wLeSBqYrefKUhRBsflsffAwafQySa7O0moG/n8I0TOYt9dIjrjJVy/KDoCySBlJI9k69IlyzYR7TSHAH5jaNqqjVKPZqbMA4Yg+RY91XMG4tDMbadnJpOjb7xlKVflWk+hi5sCxemWgpAsvVy+sUXVA5R4vEyTUrCk5VEElIDHmYHyI8mGp8T6SoSmXKTLQO6NGiah8ukBeHkmUEZjmBSNecHVViT+0TK62ZKr0AcfAyH57QFlV4kTQ7ZVpZ+ognxBNBFrvtAbFJ0j7srtrMO4dwdmhtXABakdcXqU7HUQEp8P7SQvMSkKUS4LWTYknlr6QvYfiSZst1TCgpJzFY7qU83F+W28OcrC1r7CUGMkSwZyhcKI75QeQW93/CFdISo8XsqT0QMBozVlBm92hSWloIINWpN+0X/AO1Ylt2vaH5FULaCwYaZQbJsNPCA+LEyj2qgVSpaF5QlmcsAH5EWB0iXLJzB/aPeUOTBm9xjG7GxXyVPx2oGunTZJQOzRKC0gpdSyMxUZbuod5IJ0846cKSjVuqczAEoCbBg6HIOxUS3/TMAMXefWVKBbPPW6vyollYKvAJBPlEVWOzZUxRplmUkhKAAEq7iLJ9oG9yX/UYe4XGiPnUr+Bn4jkpo5BUCM6zkljl+ZbcgH8ymEGQCTo8dayrmTVZpi1LU2qiSW5DkLadY1pzt9aCDxw4oGcuTJcxwGLNyYNB6hlCrpspP8SUcoPMM6XO9nH+mFuap4l4JiPYGYdlI/wBybj3FUHbYC0RyMqyDZix8oIysYJWhA9kWgTNn5iSdTeNsMTmnpELasfib5r9R1+5g3EScNGUp8bescpS1WSBBKil5rGGYj22l2htxh1pD6Nb0hVVTgKiacVJsdreloima5iTPJym2eVCKSo51AgTUS4LVBiBNEJRrB/3cRwn0wicpUR5kyDTAaBiqcRkSyIyCsEjrq0jUwX4Wx2WCpBDPd+bbfGFigwqbONgW5nSHLCOF0IAUs3Hk0HJWqFxdOxkRVApcG0JnFtDLmOoWmdN+Y6c/WJdRNUhSky1A8rs/UQEqFTVnvApTurVhz6wqMGnaHuaaFmtlMB1ESsHw8zCEgO9zy8+kdcVljOEJu1vE2+J+MMVKrsUZEAfqJd1K3P8AaPS8XA8z30ef5Ob0lrsynwSWggnMrmxCR1sAfe8dsVw1K0fw9UsQ4YgeRI8wSDfew1TWgsCcr6El0no+0bJmlCuoPs831HmPkdo9R+NCMGofseavIm5pz/cW59K8snf4NqD7/SI9JLV20ktbOj/7CDlfLCSrLdJGYdQf8j0iDh8sqmy+QWn4iPFypxk0z2ISU42fQ8iS8pDcoETpU2UVEFwduUH6AdxHgI41qLxOghSQFzF5lFuQjbHsG+8SxLSMrkEk2tzgtMlISXUWGm1ydBfmYWavE0SZqp61KykDJkzETSAXSo+ylrW9N4LnSoKOPlsiq4NRSylOpK7FwtIUC/Q/5iJi1TlSla5eVRNlSz3JqAMrJSbpLgHnfVmgorGk1JlIYJC1Idy9ncp8xBvGcPROQUEMPwkD2C1iB9PCm9j4QfQr4XiqQCkzJiAsMUkJmIIOrixbxO1jDLg9H2EuYEL7Yuctwm5AGQZmGXui77+ZrTGETZE7IqwQQcwfvJcFwNbj4w+y69sgSoEBA5XGZQBce0GDA8gIGWtoKL3RVlTTzadE4zkKlzpp7PKoMQmy5qg+oJMsOLHMqF9Ri9OI8Gl4hT5LCchzKWfwn8p/Qdx4HURTGOU/ZT1yyhSOzOTKsMpk6KP9V1Pp3rRViyKSJMmNxZB+vr0j2nVc+caJP19eMb0l4aLJCjHILCSCbjccxuPR46xFmxiNMIykjlZ+Y2PnBDhxLz0+ccKGm7ZaEu1spP8ATp7mHlDNKwhFPOll7NcnnAy1obg/vQeEuOtLPCZnjtECuxWUAyVZjyECZtazTC4IN/CNx92erm8qENdjLTyxlWo3zFhGs8lAtC8OLUgBKUuEvfrziMOKpivaCb9OcIlBts8zmrGL7wSIjTZ0cpFalSYjVFSkbwqhlm02bHCWtzENVSVlkgnwghRySNRHNUjLskCXGRJCIyBCCFfi0qUgplgPoP7CONFTT1FKVnvHvLcOJSdkcis+6NcCwBSCJ03UEEDrs/nDPSIWskJS7ucqWc+ZMPJ4oHzqVElFrbubqJ5+MQZNJn/iTLJFwOZ6wYFEorzTgQQWCOXINuYi4rmKhLKSgHYgp7ouWf6vHWbRX9TKesUTYBRX5WKT8IJLUco2dz4ObD3RMm0Ha1M1QH8uUHsLlSt32AGn6hEaotY8mHlHt/h69h5PnP3ogTh6HXofzCOtJVFSChXtIs/NO3p8xHNY1H14RFStl9SlQJ5szfGKpPi7J4rkqCD5rengpwR5F/dBHBcKUpaS1gQfQwDp57LSTo4B8CQPjli4ZGHpljKkaR5HnVyR6XjNqIaqeI6WklJVPmpQGsCbnoBvABX2l4co2nN4pI+IhT+0yiT2CVnVKmHnb5xVizEcYpoosuTFuMe3W8lcgISogF095JAYlJBOZ33Zo5y+KClISoSVi+YIlJA5bhoplUWknBES8JTOUCZ7ZsxKiQ+gIdjaMljGxy0qGKhpqGZMRPCuyWkvkQwQS1iU7EO9oYO1QrSYD5RUvDdMqcFqVcPlSfZysCVENqbpseUGEUk1ABQsuOcJcH9lMJ6tIM/aJhYShE1N1XC/DVPg1x5xW8vHp0hQCTmTYZVXAAsAn8vwh7xHF1zJWVYYj2twbWLcucV1iSB2yW2756Ad7Xf2TeGwXwxOX7RYXDnFkpalILomJJAGudiXKT5aQS4twaVXybgCekDJMGoS/sK5g3AHPTeKfkrIC1uQrRLWOdRBJHgAfUQ80PFyJ/Yy2VLmI9p1OlRAIyo9ymO4s+oGeJxfKJkcnJcZChj2BT6NeWclnfKtN0L/AKVfIsekQaFOZaUjVRCQ/M2F/OLplVsudLMuclMxCtQoODyPj12hcr/s4SViZSTQkBQV2cxyAxdkzA59QfGNjnXUjpYH/iRJXAC8oKp6Q40SglvMn5QD4g4YNOgr7QKAIsUsbqA1frFqldspBChqDr49R1HIwo8ZyiuTMA5ZvJBCz7kmF4803JIZPFFRbEDBppTMfYEP0u314Qx12KypqcgUVF/wIUq+2rP5QDnVHaZQhLEBKlmwDgXfkkOb81eD6yllF0WLvm3SRoUjYvvr4R6Ucd1ZC3XQQp5yHAZQJt3gA/vMSsSH8FR6QASo5gXJLi5u99SYYa+8iYALtGSiovR12KMheUvBabkyptZ0nye4gKIacBpiqZIcOM6fjCWa+g1KQKghMuQqWi3fUGfo0QKThybU1S0IcSkKYq58wIs3GpglSyoJvokD8xsI64BTopad1e0Q58TcmOnSFYJN39A6XgUikl3AdoW5ssLWSkW6RNq5sysmm5EsH/uhmw7C0hLANE8tuiuLrYodgeR9I8hsm4Vcx7Hekb6oIw/G1m6FpSM2ih3bWdxcGGWixgb5Sebj3K/eKg4ZxFQJSS24+Y+BhykTJiwSCLaklh7gXjpx+goT1THqYrtRmQwXsSAXA2B28Yr1NbUAzlTF5UJmLCgr8RH4cpDCzfsYl4HxEM5S9wWzfhV4QexjBZVcjNYTALKcsTb2kg3011EDF12G6a0I0yaldQEywQFEEh9Tlcuo6Jt4NGk/DZinUkImf9OYF+VtIC4/h9RTqInoyvZw5SqzHKrdxtr0hz4Yw2TMpJKggXSAf6knKr3gx6/5z0ccaVo8r8n6uSVumKFVb2gpJ6t8jAwTcy1HkG8TufhD/wATYRKEiYtiFIQog5lbAnR21iu6MMmGY/K9f46Bn43o9skpRmzJ5gj1EW/wjipqaSWtX8xLy5j69pL7pJ8Qx84p5BsfAxZOATezxGdKFkVaEVMvlnKXWB4tMP8ApEI86qTG+Nu0RPtWX/w6BzX8IqdcXF9sMsJpZQ37T5GKcXEOGalG0UyjxdHTD5OebLQz5loDcwVB4v8A4kpR9zXLZml2HgI+f6GpMqaiYNUKCvQxfqpi51KpZvmlk+6Cl2YhH4Kq0mWJRSXSVEqAdrgglvH3Q2KpDsCQd0sfneKrwnEF085MxBuLEHRQ/KekMdR9phT/AC5ACt3JA9AS/jaFyg29FWLKlGmG8SosySycx5Atfq+kVbXFaFrE5JStQuDZg40HJkt4Q9yOO84echAS2ssAqH/cbiE3iSpE2oWtJJSQgJcZS2RJ08XgsaadMDNOMlaYL7QfVo0ePSiPMkOJxowLiQhkTTfZR0PRXI9YcqLGCNDFTFMSqKvmy7JLjkflyhE8Kl0Ohma7Ldn4mJgBNlJ0PQ6jw09IU+Lp+eQrqpI9Dm//ADEGixglgpC3Z7AlxzDRzxermLKAEFCQSzsCpf4bdDsecBiwtZFYzJlTg6A8qX3bcxbnrc+FvWMMdZrO6bJO3J9vKNqajmTHCEKUzOwJZyw05naPXtJEBwloYgnmNP8AMM1KQtJA0Wn47QMXhSh3QtClaBKSSVEXUAGcENqQAdASY64XMKFqlqsRcXB8QCLHn5mETcXtB1oVamSUKUk6gkRYmFJaVLIDEAEGFHiaSBOCh+JosvhzDXlIUod0AecS5dBx2HcFpT2QmTVFR1GbaBtSJtUpg4lv6wRkTzNX2afZGv7Qz09ClCQwhalrYXHegXheEJlpFonrSEiOk4sIgzZsZGrNadHBc68ZEZag8ewwWU/hMnMHFm3ibU1xQkoQu6vhuIEzK/KnIj1/aIYBUbXjKDGHDp2QB7iGvCOJUIUlClgZiAHO5/CYT8PoFFrn1jXirCymUmY2hyno+h9Q0DSk6YSk0XKmpRNTlWEqB1CgCCPAwNp6dEkGWgBKMxKQLAZi5AG1yYr/AIa4gmpQkLBUj8xNxdgP1eOvjDlTV6JicwU8Bkwzx99DseWE+uwdxlNalnNuhQ9Q3zitqdXdh74pq0mUpzYkeYBBPuBhHRTqCiDsSLekX+AuyPzXtHVItFg8QyVSabDqxA78nsn6pUhKmPQlGX/5DCEUtbnFt4tRmppTKT/6SQgfrSkFH+5IjfxK/Yl/uxXhtW2Kv2pzDNkSZqS6CoEdQoOk+hEVcoRZsmnNThU1L96QSGLOB7abbWOVjfuxWiolx0lSKJp3s4KEWXwbxLPNOZIGYJSRfwit5kOv2aoCzORvlcekGwQDN1P1vEIyt/2glWoZahyKvcYiN0jkceU0lKlpStWVD95WuVIuogblgWG5bSPMRUFTVkaZy137rskOAHsw0jvTzuzzTAlKsnshQcZjuRu3ziErX65xq7OOP949aPI2EEceEQa4dVLJZZShi75Q6umY/u0Bj8o3pqgy1BaWJB0Oihuk9CLRj6OTLNpaeWgpQVEgkpJFg7aOdXIV66BoB8Q1CXKQhKCFO4OZQUnvEaWyqUR5iz3iamTJWhMyX7KkgoBEzuEf8sdEnMNXCfIlUxOrzqUxsNLNcl3bTQN9XVBNyGy6JRSlalEME+2SbBIUefiSPIxLly1LSD2eWU9ilLZgks2d83PzVfaOUkDsJQAZR7RMxSyLIQtMxKEZlZUgnuXGttHc/jCpZQkJSg3mJup1hCzmzjLly59SCHBB5wWSbuhUY2Ap6ZYBBQA9iQEg6O2VmSoWvzUryiy5neSFFRCS8sskgMk5kE6lwGF9hYx0q0DZ33fnz84GFeVQfYg+kZE1/Q8YTwmapaFzAyEl2/N/aGnHKvK0iT7Rtb8IgNg3FbyxLlpJVpDJw5hDKMxd1KuSYmySbl7h8IqtBThnCRJQH13PMwZnTI4rngBhA+prIBysJRNquogJV1bR5WVkA62pjkE0E/vY5x7CqqqPOPYdyE8RCppWbWDuG0Ygfh0kGGOgkOQBByYCJtJIO0Eq7D+1p5kpWq0kDorVJ9QI2ppWTxiRnjEjGyvcKmK7FKQhiHCibXCjaOBnzEnuEjm2/iNIN4krvTAAB31AAc3cn3++BSpR5x7ccfLGkzzOdTbRxVULmiYVqzZUgMLAOoE+6WY7manKlbvmDf6gGP7xlDKBRNAFre5Kv/KNKGSCkoNgq4b8KhYHzsPSJof05Nx+Cufvik/k5pU5i8MDWlcqXM2UhKh5gGKYWuVKOUArWNSdvL5XPhFgUPEC6Ps6eaELlqGWnmp7gJ2lzHfKS9j11N2m86byQXFDfGxrHN2ydUSpMlS5OX+H2WWXlABTnF0kJSM2YyFHMXL73ikJ6GUociR6GLgn4nMXNEwdnLZBCcyCSAvKopU6gx7raD2lWLxWXFUrLVTCAwWcw8DEnjqijMgKYcPssX/xahzQfr3wnqhk+zqdkrEn9KvlFD6EFi1nBdMc8xRU5c684r/C8EVUKUEFg7Q58YY4nIZYUy2e3SFng3GexmgEOCYTNyUG49hRSb2e4twVPkSLd4FTnmxBDfAwpKSQWNje3mIv6bi8mahgRfaELiHhlM0lSAyukS4PN3xyDJ4vorj9o6y5CleyknwBMOfD3Aq1LecBlG3PxizKfh+TLQBlSPKLZZkugY4mz59UGsQ0aK0i3+JeEpUwEpAfmIrGvwiZLVlCSodBBxmpIyUHEl4PikwU6pYUWSpRF9M6SCB/uI6xzppQyqUoJUkEFQUsJUXdIyJdyHN2fS8d+HcCnrKxkIcC5bZ/3hxp+B2lHOTflbnA+pGMtm8HKIkYlWKE8qe+Z/6TrlHVLs/R7Rhr1LI5sA51Lbk7xtjNFknEO+58Y4IATG67F9aJSpjC8RZFMqdMCUBz8I9ppC56wlA8+UWnwhwumUASL7mAnkUEHCDkdOEOGRKSCRfeHBRCQwjwqCQwgfVVMRSk27ZUo0ZVVUB6urj2qnQJqJkckaeT6h4HVEyN5kyIc+ZDELbORVGRwM0RkGCL2CTHUExYlDTBIDNprFUUtQUKBEWRw/iImIF4okhAZErrGyZA5x4DGzwBgq48Amav/SPE5QT8vSBOWN63FkKmKC1ALSopL6OCxZWjWiJPnuLEHwL+Gke5ilFQSuzy5xk5PVEqlmgy5xSdAfVojBXZ0/eLqmH0A9kD0J8WiVR5ZdOokkAFlpCUkTs4ZIzZgqWwBFh1iMugmqEl0kBSHCrEEDukhuqSLx5+R1J8vv8Ag9LGriuP0cJSlzFaZiQL+FgTDNSSSFIWslRQkJS+wAYZRtGlDQplD698STOAuTf4RNmzOel0U4sKht9kqdO3UfKFjiaV2iQRqkOPAu49w9IJz6gEuPfEasS7f0j5wmLp2MltUJBgvwnOy1KD0IiBXS8qywtqIZeGMKllUua6gQLvo8UXolapnTiNBUVTDt+8L8iqKFhQ2h8xqkzoWkAOUlvFrRXChtGIwbDiYypUCz7P7oZeH8dCyAq8VjKnFsp8R0O8GuHazKq8T5fGjNDo5N7LtpJ6bMI0xacyXhJVjakMwMHKCtM5N4iueLTWijTejirFbNHCiqJKld5o712Fg6QoYm8pWrRXjamtATH379Klhw0CcX4pGUgGEibixI1gZVVhO8MWL7FvKZXVeZalHePMNw+ZUrZIOXnErBcBmVCg4IT8Ytjh7h9ElIsI3JlUdIyGNy2yJwtwwmSkWvDUVBIYRqtYAtECpqIjbb2ylKujepnwLqJ8a1FTAypqo5I5nSfOgbUTo4VNZAqpqydIbGIuUjtU1gEDZtSVFhHGehSjBKio2DmHqCSEuREEhUZG86tAJHKPI2kDbE54ZOFKohTQsvBrACyxDX0AWZLmW+rR0lEk28R+5iDTKdI35DmYI1Keypp6z7QlTFeDIUwibJPj+oyMbKSUp7nUkk+ceylsoHkX9DGu0ZFQsdKFSVSf0q7VeYEAvLAyovzyKG38wa6QQp6xKn1zu6kqsXZn5HQekKGEzO4pNne3R+vlE+pDnMCQdjy5QvI+Um2PxrjFUMa5vWISzmPnAoVE4asse/0P7iO0rEAPwkHq7fXhAUM5IKTJcoSRM7RPaZykymuEs6Vhbup2I2byvCRPK1En6GwA5RGnTw1u8rcnboBHMTsofeMSOO0iSFryGzmx66t7oZaKgysAdID8NYYVETl6D2P1HTN4D4+ENMstBq6J5tNmiqYvcxWmIycsxaeSlD3mLTzPCsOHjNq5hPs5nHmAfnBRAFrC8ImTlWSw0f8AaLAwbhZEoZla7kwdoaCXJTYCIuJ1tmeCbOB+IzpSbCIcvFxL9mBeJzH3gFNnkaQqWOxsMlFk0ONBQ7xhc4jlGce4HPSB2EyZsxuUWFgeEJSO9rEyhHFKx7uaKqmYROB9gwf4f4TUshUweUWgcPl8o3QhKNIOWdvoGOFLsjYXhaJSRaJ0ye0RJ1TA+orIn7HImVFVAmrq4h1Vd1gNV1/WDUTHImVNdAmqr4HVWIPvEPt3MPjjEzyExVSSY6pREEaiC0hmh1JIQ22byEB42rqnKI6pUBCzj1ddhHJ2cDqmr7xvGQNVeMg6BNYOYBdQjIyOZxZWB07AKPl0HOIfH2KmXSqQksVsk2BdKnChfRxv0jIyPNh7s+yl6x6KnOkejWMjI9MmJWGrZShzHw/zBVKntGRkLn2Px9HRCnEc5oj2MgAzRKd4n4Th/bqdVpaTfmo65Ry6n06eRkEgZukOSRZhYDYbNsI9SOsZGQROdpSQ77Rzq8VRLJYXMexkccCK3iS0LVbxCox5GQSRwNVialR3oe+oPGRkZLoKPZYGBoSkCGqnnMI8jIgmWROiqqI82qjIyBQbB9TVwHq66MjIOKBbA1XXwvYjiZjIyKccUTzbB1NPKlXgm0ZGQ5iCRSAkwYpk84yMgGEZXVSUJJhHrZ5mLJjIyCQJqKYxkZGRtmn/2Q=="/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0" descr="data:image/jpeg;base64,/9j/4AAQSkZJRgABAQAAAQABAAD/2wCEAAkGBxMSEhUUExQWFRUXGBcYFxgVFxQVHBQXFxgYGBcUFxQYHCggGBwlHBQUITEhJSkrLi4uFx8zODMsNygtLiwBCgoKDg0OGxAQGiwkICYsLCwsLCwsLCwsLCwsLCwsLCwsLCwsLCwsLCwsLCwsLCwsLCwsLCwsLCwsLCwsLCwsLP/AABEIALcBEwMBIgACEQEDEQH/xAAcAAACAgMBAQAAAAAAAAAAAAAFBgQHAAIDAQj/xABCEAABAgQEAwUFBgUCBQUAAAABAhEAAwQhBRIxQQZRYRMicYGRMqGxwfAHFEJSYtEjM3Lh8YKiJENzktJTY4Oywv/EABkBAAMBAQEAAAAAAAAAAAAAAAIDBAEABf/EACoRAAICAgIBBAAFBQAAAAAAAAABAhEDIRIxBBMiQVEFFHGRwSMyQmGB/9oADAMBAAIRAxEAPwBmm8Py5ckpSGAHMxXaZFz0JEQqv7RaiYkpygA2d4nYYrMgE67wXkyTSom8aEot2qCMqXllqPSE3ihYmJCg+ZFlHZiWDHfSHmelpJ8IV6ejlLlZVqBUtS+690s4TbyfzieMqRUo8pCQoxqTaN6mUUqUk6gkHxEaDSHGEvDKxcqZLmy1FK0KCkkbKSXH+N4a67FjMVMnAN2ilLYHQqLkDo5MJco2HnDDgMsTc0sgkkOhrl9w28bGHKVAydKyRSYopQLmJ+F8VTpPcSbBTjW0QKXCFkkZSDuCGbyMdsTwpNOjMt82w5mBlXTNX2h6ncZImUrLbMZZSf6iCk21irq6QVrSBd2HqY1n1xIb3RFFSUkKBYguD4QMY07Cb1Q10XAM6epKUluZ5RzxfgGZTzUpXMSEEE5j01DRYv2acSyVU0ybOUELl+3yI2IHMnaK8484uXWVClJ7qE91CWdhzPU8+sOlXEmjz5q3/wAA2IYHKS3ZzwvnYhvdAlVMEqsoH3R2M9/r944zJnhC42ikf8CrBlSmYQzRCxevT2mWQgWNyBqT8YVKOYtZygsSwHntB3BkIdirMEpWuZlcFk2EvNqylFIPSArjsPlaONZIWvvEpT0JPyBiLMl2uoHnlvHuIz86iUkJ6BgA2wAiDLKtwfkfPYxy+zKRutbeyYYqDBhNp2IOdWhhely5bkqmBIsCwKi93ZI8NYdKDFkIRJMskpCgCVhidiWGgguSMUXsi1XDlRRynF+YEKc3EVpW7kF77RbfEuOoWEIQyiqKs4illU0gJbnGVuju1Y1YtJy0yJh7xYH1hPqaoqF4OS8UC6dMqZYhh6WiMcGQsEhRtALT2HxYLl1KgnuqKfDeI2e8TcVATbk0DkQ0WzotUcyYxUaKMaYaLMczHqjGsccamNY2MamOOMjIyMjjhirKXs1lO20NXD1MpaAxgenD1TRma8HcEkrlJYhoXNto5dhqegJlMeUJNLn7d02B7p00g3jePBjLlgqLgKUGIT06mFiV2iFFea/TrunYj6ELDit2COI5ZTPW4Z+YIfTR4FvaLAl4mZqSiYAsflUMwPkdIBYzw8HCpA7pPeQTdB6E/h+HwOE/hhSx/KAtIhxBDCaxUiaiYmykKBHlt6WjsihUnUDum7bDqGj2dTghxYiG7TFuJas3EJM+YmbLDBctJIOoO4MLXF8pClyl65FAtsRuIE4Jiglyyk2INvAxDxLF8x5+MLm3KTZkVxRO4hwBKkGdKTlbUHeFEiHvCcc+8IUmZ7SduY6CE3FUgTFZdH06xkG1pjZpdo0TUZJZAOpDi+g5xCMw+cFJ2DzpSAtaFBKtCQR8YyXgapgCkEAHmwaGWhdWDCoNHJRfQHygjV4NMSvKGVbM6bsNyrl/eGvh3BEiVLmBYBIOfM2pDgf4gZTSVhxxtuhWwPukrP4crdHe/uEGMJKppnAWzINxbvBSVgP1yx1osEmInKRlPYk68hcgDqD5QzJw+WgNLDQuU0FHGxDrZa0vmQA9nZ7btEJa0kgep6eMO2MYIqawT5h94AUPDZM3Itg1yDZ22jYzVGODsDSwFKCfzcxqBdvT4x7NWpOilAHqQ6drQf40kkCnUzK7wJBewylNySRd2DtdXOF1M90lBHVJ5AajwhkZJqwZRcXRLwuvWJgLkkDeJtVXEqJIuYFUFMsgrAsI4zJxUYYqNg6QWpwJq0J5qSPUxa2McLSxTgyrLSlz+q28V9wfw5OnTJM5IBlhYKrswHTeLgxIslQ07sLnJBxi5TSR8/1shaphBB1iSjCFM8OS6BIOj3tHSppgBpC+ZRn8R49le1VKUxBVDjX0bgwqV0gpMHGVkUo0RFRq8emNTBgmR5HsZHHHkZGRkccX/SykJ0ECOKq0IQEJsqYWsbpSLqUPh5xzXjgELeLVvaTXfVLDxF4Q26DilZC7YAfWhH7vHGZPe/L/AB9eMcJijvo/xjErsfD4WPwjEhh3kTMqvNomya1lNo8BFzT6fKPJ04s48/Hf66xricpUTquqOd+nzFvf74iGflVlOh0/aOa5+ZIPr0/tHik5gxiyN5FvsF7O8oF7bj4R6qlOptHlLKUFSwLkkpHidIa6ThuYp+1GVtd4RkTg6YPEB4HIAmu7MCSekWL9nXA6Fk1tSgKKi8pCtANlkczr0EcuGuB0zVCYr+Uk6fnI5nlaLNlkMAB3RZvCFcmYzliNDJnylSpqE5VBtooylwVquZQlGZaSsyydSkAqSU9SzecXdWzpSLkXhIwujC8Z7ciyJT9MxLC/QP6wfwzF2J0ig7ArQQoKPtdoCFEG41Asxj2nWJdgbcuUPHHeHioX2qS0xIZ7sU3set9YSxgK5iFtMSkgpBd8oBLEvqWfziftlS0gxg8/tSW9ToOpj3F8LnyyDLWezWbKYBTs5QzG2rK1tvrBPAqeXKSyGCEe0te5/MTpm6bRKn8SZ5askibNln/moQcttClRHeYh7W6xyjQ2SVbFbDlLzKzulI0zLMxSjzJ2Ec6tGZYULEb8+h6RwVWoUpSkqKnYZQgpY81AEgHq+0aisAGnnGNOwU1ROmS01CUhYdQBBJu7Pp5lUK2J4KZJmmWkZEsSR+EKvfdhz2tBmhr3U40Hv6wOxHjBPZzRJDrnWUshghDMGBuVEE62DwePly0KycaOOByCuRNSA/hCwacixsYY+Esa7JRlqOQTLZtQDoH5A844cU02SaeuvjFlUITs68NY9MpgZYJIOnjD7RY5nPZTNSAXPWKqomzh9rweFUpayWIIAynm0T5IbtFGJu0kO9ZSqM5Nhk2I+cc8RlM9oE4RjL92Yojm8SjNckIUVIbeMxRbfFno+r6keEuwVUKvAevoguHjiDBcjKAZwD7oW5UklTRklwdHmdifU4WRA+ZII2iyJ1CG0gJW4cIKOUF4xNIjwiDk7DIjKw8jaGckL4sHBEZBIUxjI7kbxJaamavpEmVSKLOTBNNMlMSqKmVNWEy0uT5ADmTsIxtAq/gBYmnKfEA/L4tA1FQ7/Wt4f+IuEymUChfaLD5wLeSBqYrefKUhRBsflsffAwafQySa7O0moG/n8I0TOYt9dIjrjJVy/KDoCySBlJI9k69IlyzYR7TSHAH5jaNqqjVKPZqbMA4Yg+RY91XMG4tDMbadnJpOjb7xlKVflWk+hi5sCxemWgpAsvVy+sUXVA5R4vEyTUrCk5VEElIDHmYHyI8mGp8T6SoSmXKTLQO6NGiah8ukBeHkmUEZjmBSNecHVViT+0TK62ZKr0AcfAyH57QFlV4kTQ7ZVpZ+ognxBNBFrvtAbFJ0j7srtrMO4dwdmhtXABakdcXqU7HUQEp8P7SQvMSkKUS4LWTYknlr6QvYfiSZst1TCgpJzFY7qU83F+W28OcrC1r7CUGMkSwZyhcKI75QeQW93/CFdISo8XsqT0QMBozVlBm92hSWloIINWpN+0X/AO1Ylt2vaH5FULaCwYaZQbJsNPCA+LEyj2qgVSpaF5QlmcsAH5EWB0iXLJzB/aPeUOTBm9xjG7GxXyVPx2oGunTZJQOzRKC0gpdSyMxUZbuod5IJ0846cKSjVuqczAEoCbBg6HIOxUS3/TMAMXefWVKBbPPW6vyollYKvAJBPlEVWOzZUxRplmUkhKAAEq7iLJ9oG9yX/UYe4XGiPnUr+Bn4jkpo5BUCM6zkljl+ZbcgH8ymEGQCTo8dayrmTVZpi1LU2qiSW5DkLadY1pzt9aCDxw4oGcuTJcxwGLNyYNB6hlCrpspP8SUcoPMM6XO9nH+mFuap4l4JiPYGYdlI/wBybj3FUHbYC0RyMqyDZix8oIysYJWhA9kWgTNn5iSdTeNsMTmnpELasfib5r9R1+5g3EScNGUp8bescpS1WSBBKil5rGGYj22l2htxh1pD6Nb0hVVTgKiacVJsdreloima5iTPJym2eVCKSo51AgTUS4LVBiBNEJRrB/3cRwn0wicpUR5kyDTAaBiqcRkSyIyCsEjrq0jUwX4Wx2WCpBDPd+bbfGFigwqbONgW5nSHLCOF0IAUs3Hk0HJWqFxdOxkRVApcG0JnFtDLmOoWmdN+Y6c/WJdRNUhSky1A8rs/UQEqFTVnvApTurVhz6wqMGnaHuaaFmtlMB1ESsHw8zCEgO9zy8+kdcVljOEJu1vE2+J+MMVKrsUZEAfqJd1K3P8AaPS8XA8z30ef5Ob0lrsynwSWggnMrmxCR1sAfe8dsVw1K0fw9UsQ4YgeRI8wSDfew1TWgsCcr6El0no+0bJmlCuoPs831HmPkdo9R+NCMGofseavIm5pz/cW59K8snf4NqD7/SI9JLV20ktbOj/7CDlfLCSrLdJGYdQf8j0iDh8sqmy+QWn4iPFypxk0z2ISU42fQ8iS8pDcoETpU2UVEFwduUH6AdxHgI41qLxOghSQFzF5lFuQjbHsG+8SxLSMrkEk2tzgtMlISXUWGm1ydBfmYWavE0SZqp61KykDJkzETSAXSo+ylrW9N4LnSoKOPlsiq4NRSylOpK7FwtIUC/Q/5iJi1TlSla5eVRNlSz3JqAMrJSbpLgHnfVmgorGk1JlIYJC1Idy9ncp8xBvGcPROQUEMPwkD2C1iB9PCm9j4QfQr4XiqQCkzJiAsMUkJmIIOrixbxO1jDLg9H2EuYEL7Yuctwm5AGQZmGXui77+ZrTGETZE7IqwQQcwfvJcFwNbj4w+y69sgSoEBA5XGZQBce0GDA8gIGWtoKL3RVlTTzadE4zkKlzpp7PKoMQmy5qg+oJMsOLHMqF9Ri9OI8Gl4hT5LCchzKWfwn8p/Qdx4HURTGOU/ZT1yyhSOzOTKsMpk6KP9V1Pp3rRViyKSJMmNxZB+vr0j2nVc+caJP19eMb0l4aLJCjHILCSCbjccxuPR46xFmxiNMIykjlZ+Y2PnBDhxLz0+ccKGm7ZaEu1spP8ATp7mHlDNKwhFPOll7NcnnAy1obg/vQeEuOtLPCZnjtECuxWUAyVZjyECZtazTC4IN/CNx92erm8qENdjLTyxlWo3zFhGs8lAtC8OLUgBKUuEvfrziMOKpivaCb9OcIlBts8zmrGL7wSIjTZ0cpFalSYjVFSkbwqhlm02bHCWtzENVSVlkgnwghRySNRHNUjLskCXGRJCIyBCCFfi0qUgplgPoP7CONFTT1FKVnvHvLcOJSdkcis+6NcCwBSCJ03UEEDrs/nDPSIWskJS7ucqWc+ZMPJ4oHzqVElFrbubqJ5+MQZNJn/iTLJFwOZ6wYFEorzTgQQWCOXINuYi4rmKhLKSgHYgp7ouWf6vHWbRX9TKesUTYBRX5WKT8IJLUco2dz4ObD3RMm0Ha1M1QH8uUHsLlSt32AGn6hEaotY8mHlHt/h69h5PnP3ogTh6HXofzCOtJVFSChXtIs/NO3p8xHNY1H14RFStl9SlQJ5szfGKpPi7J4rkqCD5rengpwR5F/dBHBcKUpaS1gQfQwDp57LSTo4B8CQPjli4ZGHpljKkaR5HnVyR6XjNqIaqeI6WklJVPmpQGsCbnoBvABX2l4co2nN4pI+IhT+0yiT2CVnVKmHnb5xVizEcYpoosuTFuMe3W8lcgISogF095JAYlJBOZ33Zo5y+KClISoSVi+YIlJA5bhoplUWknBES8JTOUCZ7ZsxKiQ+gIdjaMljGxy0qGKhpqGZMRPCuyWkvkQwQS1iU7EO9oYO1QrSYD5RUvDdMqcFqVcPlSfZysCVENqbpseUGEUk1ABQsuOcJcH9lMJ6tIM/aJhYShE1N1XC/DVPg1x5xW8vHp0hQCTmTYZVXAAsAn8vwh7xHF1zJWVYYj2twbWLcucV1iSB2yW2756Ad7Xf2TeGwXwxOX7RYXDnFkpalILomJJAGudiXKT5aQS4twaVXybgCekDJMGoS/sK5g3AHPTeKfkrIC1uQrRLWOdRBJHgAfUQ80PFyJ/Yy2VLmI9p1OlRAIyo9ymO4s+oGeJxfKJkcnJcZChj2BT6NeWclnfKtN0L/AKVfIsekQaFOZaUjVRCQ/M2F/OLplVsudLMuclMxCtQoODyPj12hcr/s4SViZSTQkBQV2cxyAxdkzA59QfGNjnXUjpYH/iRJXAC8oKp6Q40SglvMn5QD4g4YNOgr7QKAIsUsbqA1frFqldspBChqDr49R1HIwo8ZyiuTMA5ZvJBCz7kmF4803JIZPFFRbEDBppTMfYEP0u314Qx12KypqcgUVF/wIUq+2rP5QDnVHaZQhLEBKlmwDgXfkkOb81eD6yllF0WLvm3SRoUjYvvr4R6Ucd1ZC3XQQp5yHAZQJt3gA/vMSsSH8FR6QASo5gXJLi5u99SYYa+8iYALtGSiovR12KMheUvBabkyptZ0nye4gKIacBpiqZIcOM6fjCWa+g1KQKghMuQqWi3fUGfo0QKThybU1S0IcSkKYq58wIs3GpglSyoJvokD8xsI64BTopad1e0Q58TcmOnSFYJN39A6XgUikl3AdoW5ssLWSkW6RNq5sysmm5EsH/uhmw7C0hLANE8tuiuLrYodgeR9I8hsm4Vcx7Hekb6oIw/G1m6FpSM2ih3bWdxcGGWixgb5Sebj3K/eKg4ZxFQJSS24+Y+BhykTJiwSCLaklh7gXjpx+goT1THqYrtRmQwXsSAXA2B28Yr1NbUAzlTF5UJmLCgr8RH4cpDCzfsYl4HxEM5S9wWzfhV4QexjBZVcjNYTALKcsTb2kg3011EDF12G6a0I0yaldQEywQFEEh9Tlcuo6Jt4NGk/DZinUkImf9OYF+VtIC4/h9RTqInoyvZw5SqzHKrdxtr0hz4Yw2TMpJKggXSAf6knKr3gx6/5z0ccaVo8r8n6uSVumKFVb2gpJ6t8jAwTcy1HkG8TufhD/wATYRKEiYtiFIQog5lbAnR21iu6MMmGY/K9f46Bn43o9skpRmzJ5gj1EW/wjipqaSWtX8xLy5j69pL7pJ8Qx84p5BsfAxZOATezxGdKFkVaEVMvlnKXWB4tMP8ApEI86qTG+Nu0RPtWX/w6BzX8IqdcXF9sMsJpZQ37T5GKcXEOGalG0UyjxdHTD5OebLQz5loDcwVB4v8A4kpR9zXLZml2HgI+f6GpMqaiYNUKCvQxfqpi51KpZvmlk+6Cl2YhH4Kq0mWJRSXSVEqAdrgglvH3Q2KpDsCQd0sfneKrwnEF085MxBuLEHRQ/KekMdR9phT/AC5ACt3JA9AS/jaFyg29FWLKlGmG8SosySycx5Atfq+kVbXFaFrE5JStQuDZg40HJkt4Q9yOO84echAS2ssAqH/cbiE3iSpE2oWtJJSQgJcZS2RJ08XgsaadMDNOMlaYL7QfVo0ePSiPMkOJxowLiQhkTTfZR0PRXI9YcqLGCNDFTFMSqKvmy7JLjkflyhE8Kl0Ohma7Ldn4mJgBNlJ0PQ6jw09IU+Lp+eQrqpI9Dm//ADEGixglgpC3Z7AlxzDRzxermLKAEFCQSzsCpf4bdDsecBiwtZFYzJlTg6A8qX3bcxbnrc+FvWMMdZrO6bJO3J9vKNqajmTHCEKUzOwJZyw05naPXtJEBwloYgnmNP8AMM1KQtJA0Wn47QMXhSh3QtClaBKSSVEXUAGcENqQAdASY64XMKFqlqsRcXB8QCLHn5mETcXtB1oVamSUKUk6gkRYmFJaVLIDEAEGFHiaSBOCh+JosvhzDXlIUod0AecS5dBx2HcFpT2QmTVFR1GbaBtSJtUpg4lv6wRkTzNX2afZGv7Qz09ClCQwhalrYXHegXheEJlpFonrSEiOk4sIgzZsZGrNadHBc68ZEZag8ewwWU/hMnMHFm3ibU1xQkoQu6vhuIEzK/KnIj1/aIYBUbXjKDGHDp2QB7iGvCOJUIUlClgZiAHO5/CYT8PoFFrn1jXirCymUmY2hyno+h9Q0DSk6YSk0XKmpRNTlWEqB1CgCCPAwNp6dEkGWgBKMxKQLAZi5AG1yYr/AIa4gmpQkLBUj8xNxdgP1eOvjDlTV6JicwU8Bkwzx99DseWE+uwdxlNalnNuhQ9Q3zitqdXdh74pq0mUpzYkeYBBPuBhHRTqCiDsSLekX+AuyPzXtHVItFg8QyVSabDqxA78nsn6pUhKmPQlGX/5DCEUtbnFt4tRmppTKT/6SQgfrSkFH+5IjfxK/Yl/uxXhtW2Kv2pzDNkSZqS6CoEdQoOk+hEVcoRZsmnNThU1L96QSGLOB7abbWOVjfuxWiolx0lSKJp3s4KEWXwbxLPNOZIGYJSRfwit5kOv2aoCzORvlcekGwQDN1P1vEIyt/2glWoZahyKvcYiN0jkceU0lKlpStWVD95WuVIuogblgWG5bSPMRUFTVkaZy137rskOAHsw0jvTzuzzTAlKsnshQcZjuRu3ziErX65xq7OOP949aPI2EEceEQa4dVLJZZShi75Q6umY/u0Bj8o3pqgy1BaWJB0Oihuk9CLRj6OTLNpaeWgpQVEgkpJFg7aOdXIV66BoB8Q1CXKQhKCFO4OZQUnvEaWyqUR5iz3iamTJWhMyX7KkgoBEzuEf8sdEnMNXCfIlUxOrzqUxsNLNcl3bTQN9XVBNyGy6JRSlalEME+2SbBIUefiSPIxLly1LSD2eWU9ilLZgks2d83PzVfaOUkDsJQAZR7RMxSyLIQtMxKEZlZUgnuXGttHc/jCpZQkJSg3mJup1hCzmzjLly59SCHBB5wWSbuhUY2Ap6ZYBBQA9iQEg6O2VmSoWvzUryiy5neSFFRCS8sskgMk5kE6lwGF9hYx0q0DZ33fnz84GFeVQfYg+kZE1/Q8YTwmapaFzAyEl2/N/aGnHKvK0iT7Rtb8IgNg3FbyxLlpJVpDJw5hDKMxd1KuSYmySbl7h8IqtBThnCRJQH13PMwZnTI4rngBhA+prIBysJRNquogJV1bR5WVkA62pjkE0E/vY5x7CqqqPOPYdyE8RCppWbWDuG0Ygfh0kGGOgkOQBByYCJtJIO0Eq7D+1p5kpWq0kDorVJ9QI2ppWTxiRnjEjGyvcKmK7FKQhiHCibXCjaOBnzEnuEjm2/iNIN4krvTAAB31AAc3cn3++BSpR5x7ccfLGkzzOdTbRxVULmiYVqzZUgMLAOoE+6WY7manKlbvmDf6gGP7xlDKBRNAFre5Kv/KNKGSCkoNgq4b8KhYHzsPSJof05Nx+Cufvik/k5pU5i8MDWlcqXM2UhKh5gGKYWuVKOUArWNSdvL5XPhFgUPEC6Ps6eaELlqGWnmp7gJ2lzHfKS9j11N2m86byQXFDfGxrHN2ydUSpMlS5OX+H2WWXlABTnF0kJSM2YyFHMXL73ikJ6GUociR6GLgn4nMXNEwdnLZBCcyCSAvKopU6gx7raD2lWLxWXFUrLVTCAwWcw8DEnjqijMgKYcPssX/xahzQfr3wnqhk+zqdkrEn9KvlFD6EFi1nBdMc8xRU5c684r/C8EVUKUEFg7Q58YY4nIZYUy2e3SFng3GexmgEOCYTNyUG49hRSb2e4twVPkSLd4FTnmxBDfAwpKSQWNje3mIv6bi8mahgRfaELiHhlM0lSAyukS4PN3xyDJ4vorj9o6y5CleyknwBMOfD3Aq1LecBlG3PxizKfh+TLQBlSPKLZZkugY4mz59UGsQ0aK0i3+JeEpUwEpAfmIrGvwiZLVlCSodBBxmpIyUHEl4PikwU6pYUWSpRF9M6SCB/uI6xzppQyqUoJUkEFQUsJUXdIyJdyHN2fS8d+HcCnrKxkIcC5bZ/3hxp+B2lHOTflbnA+pGMtm8HKIkYlWKE8qe+Z/6TrlHVLs/R7Rhr1LI5sA51Lbk7xtjNFknEO+58Y4IATG67F9aJSpjC8RZFMqdMCUBz8I9ppC56wlA8+UWnwhwumUASL7mAnkUEHCDkdOEOGRKSCRfeHBRCQwjwqCQwgfVVMRSk27ZUo0ZVVUB6urj2qnQJqJkckaeT6h4HVEyN5kyIc+ZDELbORVGRwM0RkGCL2CTHUExYlDTBIDNprFUUtQUKBEWRw/iImIF4okhAZErrGyZA5x4DGzwBgq48Amav/SPE5QT8vSBOWN63FkKmKC1ALSopL6OCxZWjWiJPnuLEHwL+Gke5ilFQSuzy5xk5PVEqlmgy5xSdAfVojBXZ0/eLqmH0A9kD0J8WiVR5ZdOokkAFlpCUkTs4ZIzZgqWwBFh1iMugmqEl0kBSHCrEEDukhuqSLx5+R1J8vv8Ag9LGriuP0cJSlzFaZiQL+FgTDNSSSFIWslRQkJS+wAYZRtGlDQplD698STOAuTf4RNmzOel0U4sKht9kqdO3UfKFjiaV2iQRqkOPAu49w9IJz6gEuPfEasS7f0j5wmLp2MltUJBgvwnOy1KD0IiBXS8qywtqIZeGMKllUua6gQLvo8UXolapnTiNBUVTDt+8L8iqKFhQ2h8xqkzoWkAOUlvFrRXChtGIwbDiYypUCz7P7oZeH8dCyAq8VjKnFsp8R0O8GuHazKq8T5fGjNDo5N7LtpJ6bMI0xacyXhJVjakMwMHKCtM5N4iueLTWijTejirFbNHCiqJKld5o712Fg6QoYm8pWrRXjamtATH379Klhw0CcX4pGUgGEibixI1gZVVhO8MWL7FvKZXVeZalHePMNw+ZUrZIOXnErBcBmVCg4IT8Ytjh7h9ElIsI3JlUdIyGNy2yJwtwwmSkWvDUVBIYRqtYAtECpqIjbb2ylKujepnwLqJ8a1FTAypqo5I5nSfOgbUTo4VNZAqpqydIbGIuUjtU1gEDZtSVFhHGehSjBKio2DmHqCSEuREEhUZG86tAJHKPI2kDbE54ZOFKohTQsvBrACyxDX0AWZLmW+rR0lEk28R+5iDTKdI35DmYI1Keypp6z7QlTFeDIUwibJPj+oyMbKSUp7nUkk+ceylsoHkX9DGu0ZFQsdKFSVSf0q7VeYEAvLAyovzyKG38wa6QQp6xKn1zu6kqsXZn5HQekKGEzO4pNne3R+vlE+pDnMCQdjy5QvI+Um2PxrjFUMa5vWISzmPnAoVE4asse/0P7iO0rEAPwkHq7fXhAUM5IKTJcoSRM7RPaZykymuEs6Vhbup2I2byvCRPK1En6GwA5RGnTw1u8rcnboBHMTsofeMSOO0iSFryGzmx66t7oZaKgysAdID8NYYVETl6D2P1HTN4D4+ENMstBq6J5tNmiqYvcxWmIycsxaeSlD3mLTzPCsOHjNq5hPs5nHmAfnBRAFrC8ImTlWSw0f8AaLAwbhZEoZla7kwdoaCXJTYCIuJ1tmeCbOB+IzpSbCIcvFxL9mBeJzH3gFNnkaQqWOxsMlFk0ONBQ7xhc4jlGce4HPSB2EyZsxuUWFgeEJSO9rEyhHFKx7uaKqmYROB9gwf4f4TUshUweUWgcPl8o3QhKNIOWdvoGOFLsjYXhaJSRaJ0ye0RJ1TA+orIn7HImVFVAmrq4h1Vd1gNV1/WDUTHImVNdAmqr4HVWIPvEPt3MPjjEzyExVSSY6pREEaiC0hmh1JIQ22byEB42rqnKI6pUBCzj1ddhHJ2cDqmr7xvGQNVeMg6BNYOYBdQjIyOZxZWB07AKPl0HOIfH2KmXSqQksVsk2BdKnChfRxv0jIyPNh7s+yl6x6KnOkejWMjI9MmJWGrZShzHw/zBVKntGRkLn2Px9HRCnEc5oj2MgAzRKd4n4Th/bqdVpaTfmo65Ry6n06eRkEgZukOSRZhYDYbNsI9SOsZGQROdpSQ77Rzq8VRLJYXMexkccCK3iS0LVbxCox5GQSRwNVialR3oe+oPGRkZLoKPZYGBoSkCGqnnMI8jIgmWROiqqI82qjIyBQbB9TVwHq66MjIOKBbA1XXwvYjiZjIyKccUTzbB1NPKlXgm0ZGQ5iCRSAkwYpk84yMgGEZXVSUJJhHrZ5mLJjIyCQJqKYxkZGRtmn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2" descr="data:image/jpeg;base64,/9j/4AAQSkZJRgABAQAAAQABAAD/2wCEAAkGBxMSEhUUExQWFRUXGBcYFxgVFxQVHBQXFxgYGBcUFxQYHCggGBwlHBQUITEhJSkrLi4uFx8zODMsNygtLiwBCgoKDg0OGxAQGiwkICYsLCwsLCwsLCwsLCwsLCwsLCwsLCwsLCwsLCwsLCwsLCwsLCwsLCwsLCwsLCwsLCwsLP/AABEIALcBEwMBIgACEQEDEQH/xAAcAAACAgMBAQAAAAAAAAAAAAAFBgQHAAIDAQj/xABCEAABAgQEAwUFBgUCBQUAAAABAhEAAwQhBRIxQQZRYRMicYGRMqGxwfAHFEJSYtEjM3Lh8YKiJENzktJTY4Oywv/EABkBAAMBAQEAAAAAAAAAAAAAAAIDBAEABf/EACoRAAICAgIBBAAFBQAAAAAAAAABAhEDIRIxBBMiQVEFFHGRwSMyQmGB/9oADAMBAAIRAxEAPwBmm8Py5ckpSGAHMxXaZFz0JEQqv7RaiYkpygA2d4nYYrMgE67wXkyTSom8aEot2qCMqXllqPSE3ihYmJCg+ZFlHZiWDHfSHmelpJ8IV6ejlLlZVqBUtS+690s4TbyfzieMqRUo8pCQoxqTaN6mUUqUk6gkHxEaDSHGEvDKxcqZLmy1FK0KCkkbKSXH+N4a67FjMVMnAN2ilLYHQqLkDo5MJco2HnDDgMsTc0sgkkOhrl9w28bGHKVAydKyRSYopQLmJ+F8VTpPcSbBTjW0QKXCFkkZSDuCGbyMdsTwpNOjMt82w5mBlXTNX2h6ncZImUrLbMZZSf6iCk21irq6QVrSBd2HqY1n1xIb3RFFSUkKBYguD4QMY07Cb1Q10XAM6epKUluZ5RzxfgGZTzUpXMSEEE5j01DRYv2acSyVU0ybOUELl+3yI2IHMnaK8484uXWVClJ7qE91CWdhzPU8+sOlXEmjz5q3/wAA2IYHKS3ZzwvnYhvdAlVMEqsoH3R2M9/r944zJnhC42ikf8CrBlSmYQzRCxevT2mWQgWNyBqT8YVKOYtZygsSwHntB3BkIdirMEpWuZlcFk2EvNqylFIPSArjsPlaONZIWvvEpT0JPyBiLMl2uoHnlvHuIz86iUkJ6BgA2wAiDLKtwfkfPYxy+zKRutbeyYYqDBhNp2IOdWhhely5bkqmBIsCwKi93ZI8NYdKDFkIRJMskpCgCVhidiWGgguSMUXsi1XDlRRynF+YEKc3EVpW7kF77RbfEuOoWEIQyiqKs4illU0gJbnGVuju1Y1YtJy0yJh7xYH1hPqaoqF4OS8UC6dMqZYhh6WiMcGQsEhRtALT2HxYLl1KgnuqKfDeI2e8TcVATbk0DkQ0WzotUcyYxUaKMaYaLMczHqjGsccamNY2MamOOMjIyMjjhirKXs1lO20NXD1MpaAxgenD1TRma8HcEkrlJYhoXNto5dhqegJlMeUJNLn7d02B7p00g3jePBjLlgqLgKUGIT06mFiV2iFFea/TrunYj6ELDit2COI5ZTPW4Z+YIfTR4FvaLAl4mZqSiYAsflUMwPkdIBYzw8HCpA7pPeQTdB6E/h+HwOE/hhSx/KAtIhxBDCaxUiaiYmykKBHlt6WjsihUnUDum7bDqGj2dTghxYiG7TFuJas3EJM+YmbLDBctJIOoO4MLXF8pClyl65FAtsRuIE4Jiglyyk2INvAxDxLF8x5+MLm3KTZkVxRO4hwBKkGdKTlbUHeFEiHvCcc+8IUmZ7SduY6CE3FUgTFZdH06xkG1pjZpdo0TUZJZAOpDi+g5xCMw+cFJ2DzpSAtaFBKtCQR8YyXgapgCkEAHmwaGWhdWDCoNHJRfQHygjV4NMSvKGVbM6bsNyrl/eGvh3BEiVLmBYBIOfM2pDgf4gZTSVhxxtuhWwPukrP4crdHe/uEGMJKppnAWzINxbvBSVgP1yx1osEmInKRlPYk68hcgDqD5QzJw+WgNLDQuU0FHGxDrZa0vmQA9nZ7btEJa0kgep6eMO2MYIqawT5h94AUPDZM3Itg1yDZ22jYzVGODsDSwFKCfzcxqBdvT4x7NWpOilAHqQ6drQf40kkCnUzK7wJBewylNySRd2DtdXOF1M90lBHVJ5AajwhkZJqwZRcXRLwuvWJgLkkDeJtVXEqJIuYFUFMsgrAsI4zJxUYYqNg6QWpwJq0J5qSPUxa2McLSxTgyrLSlz+q28V9wfw5OnTJM5IBlhYKrswHTeLgxIslQ07sLnJBxi5TSR8/1shaphBB1iSjCFM8OS6BIOj3tHSppgBpC+ZRn8R49le1VKUxBVDjX0bgwqV0gpMHGVkUo0RFRq8emNTBgmR5HsZHHHkZGRkccX/SykJ0ECOKq0IQEJsqYWsbpSLqUPh5xzXjgELeLVvaTXfVLDxF4Q26DilZC7YAfWhH7vHGZPe/L/AB9eMcJijvo/xjErsfD4WPwjEhh3kTMqvNomya1lNo8BFzT6fKPJ04s48/Hf66xricpUTquqOd+nzFvf74iGflVlOh0/aOa5+ZIPr0/tHik5gxiyN5FvsF7O8oF7bj4R6qlOptHlLKUFSwLkkpHidIa6ThuYp+1GVtd4RkTg6YPEB4HIAmu7MCSekWL9nXA6Fk1tSgKKi8pCtANlkczr0EcuGuB0zVCYr+Uk6fnI5nlaLNlkMAB3RZvCFcmYzliNDJnylSpqE5VBtooylwVquZQlGZaSsyydSkAqSU9SzecXdWzpSLkXhIwujC8Z7ciyJT9MxLC/QP6wfwzF2J0ig7ArQQoKPtdoCFEG41Asxj2nWJdgbcuUPHHeHioX2qS0xIZ7sU3set9YSxgK5iFtMSkgpBd8oBLEvqWfziftlS0gxg8/tSW9ToOpj3F8LnyyDLWezWbKYBTs5QzG2rK1tvrBPAqeXKSyGCEe0te5/MTpm6bRKn8SZ5askibNln/moQcttClRHeYh7W6xyjQ2SVbFbDlLzKzulI0zLMxSjzJ2Ec6tGZYULEb8+h6RwVWoUpSkqKnYZQgpY81AEgHq+0aisAGnnGNOwU1ROmS01CUhYdQBBJu7Pp5lUK2J4KZJmmWkZEsSR+EKvfdhz2tBmhr3U40Hv6wOxHjBPZzRJDrnWUshghDMGBuVEE62DwePly0KycaOOByCuRNSA/hCwacixsYY+Esa7JRlqOQTLZtQDoH5A844cU02SaeuvjFlUITs68NY9MpgZYJIOnjD7RY5nPZTNSAXPWKqomzh9rweFUpayWIIAynm0T5IbtFGJu0kO9ZSqM5Nhk2I+cc8RlM9oE4RjL92Yojm8SjNckIUVIbeMxRbfFno+r6keEuwVUKvAevoguHjiDBcjKAZwD7oW5UklTRklwdHmdifU4WRA+ZII2iyJ1CG0gJW4cIKOUF4xNIjwiDk7DIjKw8jaGckL4sHBEZBIUxjI7kbxJaamavpEmVSKLOTBNNMlMSqKmVNWEy0uT5ADmTsIxtAq/gBYmnKfEA/L4tA1FQ7/Wt4f+IuEymUChfaLD5wLeSBqYrefKUhRBsflsffAwafQySa7O0moG/n8I0TOYt9dIjrjJVy/KDoCySBlJI9k69IlyzYR7TSHAH5jaNqqjVKPZqbMA4Yg+RY91XMG4tDMbadnJpOjb7xlKVflWk+hi5sCxemWgpAsvVy+sUXVA5R4vEyTUrCk5VEElIDHmYHyI8mGp8T6SoSmXKTLQO6NGiah8ukBeHkmUEZjmBSNecHVViT+0TK62ZKr0AcfAyH57QFlV4kTQ7ZVpZ+ognxBNBFrvtAbFJ0j7srtrMO4dwdmhtXABakdcXqU7HUQEp8P7SQvMSkKUS4LWTYknlr6QvYfiSZst1TCgpJzFY7qU83F+W28OcrC1r7CUGMkSwZyhcKI75QeQW93/CFdISo8XsqT0QMBozVlBm92hSWloIINWpN+0X/AO1Ylt2vaH5FULaCwYaZQbJsNPCA+LEyj2qgVSpaF5QlmcsAH5EWB0iXLJzB/aPeUOTBm9xjG7GxXyVPx2oGunTZJQOzRKC0gpdSyMxUZbuod5IJ0846cKSjVuqczAEoCbBg6HIOxUS3/TMAMXefWVKBbPPW6vyollYKvAJBPlEVWOzZUxRplmUkhKAAEq7iLJ9oG9yX/UYe4XGiPnUr+Bn4jkpo5BUCM6zkljl+ZbcgH8ymEGQCTo8dayrmTVZpi1LU2qiSW5DkLadY1pzt9aCDxw4oGcuTJcxwGLNyYNB6hlCrpspP8SUcoPMM6XO9nH+mFuap4l4JiPYGYdlI/wBybj3FUHbYC0RyMqyDZix8oIysYJWhA9kWgTNn5iSdTeNsMTmnpELasfib5r9R1+5g3EScNGUp8bescpS1WSBBKil5rGGYj22l2htxh1pD6Nb0hVVTgKiacVJsdreloima5iTPJym2eVCKSo51AgTUS4LVBiBNEJRrB/3cRwn0wicpUR5kyDTAaBiqcRkSyIyCsEjrq0jUwX4Wx2WCpBDPd+bbfGFigwqbONgW5nSHLCOF0IAUs3Hk0HJWqFxdOxkRVApcG0JnFtDLmOoWmdN+Y6c/WJdRNUhSky1A8rs/UQEqFTVnvApTurVhz6wqMGnaHuaaFmtlMB1ESsHw8zCEgO9zy8+kdcVljOEJu1vE2+J+MMVKrsUZEAfqJd1K3P8AaPS8XA8z30ef5Ob0lrsynwSWggnMrmxCR1sAfe8dsVw1K0fw9UsQ4YgeRI8wSDfew1TWgsCcr6El0no+0bJmlCuoPs831HmPkdo9R+NCMGofseavIm5pz/cW59K8snf4NqD7/SI9JLV20ktbOj/7CDlfLCSrLdJGYdQf8j0iDh8sqmy+QWn4iPFypxk0z2ISU42fQ8iS8pDcoETpU2UVEFwduUH6AdxHgI41qLxOghSQFzF5lFuQjbHsG+8SxLSMrkEk2tzgtMlISXUWGm1ydBfmYWavE0SZqp61KykDJkzETSAXSo+ylrW9N4LnSoKOPlsiq4NRSylOpK7FwtIUC/Q/5iJi1TlSla5eVRNlSz3JqAMrJSbpLgHnfVmgorGk1JlIYJC1Idy9ncp8xBvGcPROQUEMPwkD2C1iB9PCm9j4QfQr4XiqQCkzJiAsMUkJmIIOrixbxO1jDLg9H2EuYEL7Yuctwm5AGQZmGXui77+ZrTGETZE7IqwQQcwfvJcFwNbj4w+y69sgSoEBA5XGZQBce0GDA8gIGWtoKL3RVlTTzadE4zkKlzpp7PKoMQmy5qg+oJMsOLHMqF9Ri9OI8Gl4hT5LCchzKWfwn8p/Qdx4HURTGOU/ZT1yyhSOzOTKsMpk6KP9V1Pp3rRViyKSJMmNxZB+vr0j2nVc+caJP19eMb0l4aLJCjHILCSCbjccxuPR46xFmxiNMIykjlZ+Y2PnBDhxLz0+ccKGm7ZaEu1spP8ATp7mHlDNKwhFPOll7NcnnAy1obg/vQeEuOtLPCZnjtECuxWUAyVZjyECZtazTC4IN/CNx92erm8qENdjLTyxlWo3zFhGs8lAtC8OLUgBKUuEvfrziMOKpivaCb9OcIlBts8zmrGL7wSIjTZ0cpFalSYjVFSkbwqhlm02bHCWtzENVSVlkgnwghRySNRHNUjLskCXGRJCIyBCCFfi0qUgplgPoP7CONFTT1FKVnvHvLcOJSdkcis+6NcCwBSCJ03UEEDrs/nDPSIWskJS7ucqWc+ZMPJ4oHzqVElFrbubqJ5+MQZNJn/iTLJFwOZ6wYFEorzTgQQWCOXINuYi4rmKhLKSgHYgp7ouWf6vHWbRX9TKesUTYBRX5WKT8IJLUco2dz4ObD3RMm0Ha1M1QH8uUHsLlSt32AGn6hEaotY8mHlHt/h69h5PnP3ogTh6HXofzCOtJVFSChXtIs/NO3p8xHNY1H14RFStl9SlQJ5szfGKpPi7J4rkqCD5rengpwR5F/dBHBcKUpaS1gQfQwDp57LSTo4B8CQPjli4ZGHpljKkaR5HnVyR6XjNqIaqeI6WklJVPmpQGsCbnoBvABX2l4co2nN4pI+IhT+0yiT2CVnVKmHnb5xVizEcYpoosuTFuMe3W8lcgISogF095JAYlJBOZ33Zo5y+KClISoSVi+YIlJA5bhoplUWknBES8JTOUCZ7ZsxKiQ+gIdjaMljGxy0qGKhpqGZMRPCuyWkvkQwQS1iU7EO9oYO1QrSYD5RUvDdMqcFqVcPlSfZysCVENqbpseUGEUk1ABQsuOcJcH9lMJ6tIM/aJhYShE1N1XC/DVPg1x5xW8vHp0hQCTmTYZVXAAsAn8vwh7xHF1zJWVYYj2twbWLcucV1iSB2yW2756Ad7Xf2TeGwXwxOX7RYXDnFkpalILomJJAGudiXKT5aQS4twaVXybgCekDJMGoS/sK5g3AHPTeKfkrIC1uQrRLWOdRBJHgAfUQ80PFyJ/Yy2VLmI9p1OlRAIyo9ymO4s+oGeJxfKJkcnJcZChj2BT6NeWclnfKtN0L/AKVfIsekQaFOZaUjVRCQ/M2F/OLplVsudLMuclMxCtQoODyPj12hcr/s4SViZSTQkBQV2cxyAxdkzA59QfGNjnXUjpYH/iRJXAC8oKp6Q40SglvMn5QD4g4YNOgr7QKAIsUsbqA1frFqldspBChqDr49R1HIwo8ZyiuTMA5ZvJBCz7kmF4803JIZPFFRbEDBppTMfYEP0u314Qx12KypqcgUVF/wIUq+2rP5QDnVHaZQhLEBKlmwDgXfkkOb81eD6yllF0WLvm3SRoUjYvvr4R6Ucd1ZC3XQQp5yHAZQJt3gA/vMSsSH8FR6QASo5gXJLi5u99SYYa+8iYALtGSiovR12KMheUvBabkyptZ0nye4gKIacBpiqZIcOM6fjCWa+g1KQKghMuQqWi3fUGfo0QKThybU1S0IcSkKYq58wIs3GpglSyoJvokD8xsI64BTopad1e0Q58TcmOnSFYJN39A6XgUikl3AdoW5ssLWSkW6RNq5sysmm5EsH/uhmw7C0hLANE8tuiuLrYodgeR9I8hsm4Vcx7Hekb6oIw/G1m6FpSM2ih3bWdxcGGWixgb5Sebj3K/eKg4ZxFQJSS24+Y+BhykTJiwSCLaklh7gXjpx+goT1THqYrtRmQwXsSAXA2B28Yr1NbUAzlTF5UJmLCgr8RH4cpDCzfsYl4HxEM5S9wWzfhV4QexjBZVcjNYTALKcsTb2kg3011EDF12G6a0I0yaldQEywQFEEh9Tlcuo6Jt4NGk/DZinUkImf9OYF+VtIC4/h9RTqInoyvZw5SqzHKrdxtr0hz4Yw2TMpJKggXSAf6knKr3gx6/5z0ccaVo8r8n6uSVumKFVb2gpJ6t8jAwTcy1HkG8TufhD/wATYRKEiYtiFIQog5lbAnR21iu6MMmGY/K9f46Bn43o9skpRmzJ5gj1EW/wjipqaSWtX8xLy5j69pL7pJ8Qx84p5BsfAxZOATezxGdKFkVaEVMvlnKXWB4tMP8ApEI86qTG+Nu0RPtWX/w6BzX8IqdcXF9sMsJpZQ37T5GKcXEOGalG0UyjxdHTD5OebLQz5loDcwVB4v8A4kpR9zXLZml2HgI+f6GpMqaiYNUKCvQxfqpi51KpZvmlk+6Cl2YhH4Kq0mWJRSXSVEqAdrgglvH3Q2KpDsCQd0sfneKrwnEF085MxBuLEHRQ/KekMdR9phT/AC5ACt3JA9AS/jaFyg29FWLKlGmG8SosySycx5Atfq+kVbXFaFrE5JStQuDZg40HJkt4Q9yOO84echAS2ssAqH/cbiE3iSpE2oWtJJSQgJcZS2RJ08XgsaadMDNOMlaYL7QfVo0ePSiPMkOJxowLiQhkTTfZR0PRXI9YcqLGCNDFTFMSqKvmy7JLjkflyhE8Kl0Ohma7Ldn4mJgBNlJ0PQ6jw09IU+Lp+eQrqpI9Dm//ADEGixglgpC3Z7AlxzDRzxermLKAEFCQSzsCpf4bdDsecBiwtZFYzJlTg6A8qX3bcxbnrc+FvWMMdZrO6bJO3J9vKNqajmTHCEKUzOwJZyw05naPXtJEBwloYgnmNP8AMM1KQtJA0Wn47QMXhSh3QtClaBKSSVEXUAGcENqQAdASY64XMKFqlqsRcXB8QCLHn5mETcXtB1oVamSUKUk6gkRYmFJaVLIDEAEGFHiaSBOCh+JosvhzDXlIUod0AecS5dBx2HcFpT2QmTVFR1GbaBtSJtUpg4lv6wRkTzNX2afZGv7Qz09ClCQwhalrYXHegXheEJlpFonrSEiOk4sIgzZsZGrNadHBc68ZEZag8ewwWU/hMnMHFm3ibU1xQkoQu6vhuIEzK/KnIj1/aIYBUbXjKDGHDp2QB7iGvCOJUIUlClgZiAHO5/CYT8PoFFrn1jXirCymUmY2hyno+h9Q0DSk6YSk0XKmpRNTlWEqB1CgCCPAwNp6dEkGWgBKMxKQLAZi5AG1yYr/AIa4gmpQkLBUj8xNxdgP1eOvjDlTV6JicwU8Bkwzx99DseWE+uwdxlNalnNuhQ9Q3zitqdXdh74pq0mUpzYkeYBBPuBhHRTqCiDsSLekX+AuyPzXtHVItFg8QyVSabDqxA78nsn6pUhKmPQlGX/5DCEUtbnFt4tRmppTKT/6SQgfrSkFH+5IjfxK/Yl/uxXhtW2Kv2pzDNkSZqS6CoEdQoOk+hEVcoRZsmnNThU1L96QSGLOB7abbWOVjfuxWiolx0lSKJp3s4KEWXwbxLPNOZIGYJSRfwit5kOv2aoCzORvlcekGwQDN1P1vEIyt/2glWoZahyKvcYiN0jkceU0lKlpStWVD95WuVIuogblgWG5bSPMRUFTVkaZy137rskOAHsw0jvTzuzzTAlKsnshQcZjuRu3ziErX65xq7OOP949aPI2EEceEQa4dVLJZZShi75Q6umY/u0Bj8o3pqgy1BaWJB0Oihuk9CLRj6OTLNpaeWgpQVEgkpJFg7aOdXIV66BoB8Q1CXKQhKCFO4OZQUnvEaWyqUR5iz3iamTJWhMyX7KkgoBEzuEf8sdEnMNXCfIlUxOrzqUxsNLNcl3bTQN9XVBNyGy6JRSlalEME+2SbBIUefiSPIxLly1LSD2eWU9ilLZgks2d83PzVfaOUkDsJQAZR7RMxSyLIQtMxKEZlZUgnuXGttHc/jCpZQkJSg3mJup1hCzmzjLly59SCHBB5wWSbuhUY2Ap6ZYBBQA9iQEg6O2VmSoWvzUryiy5neSFFRCS8sskgMk5kE6lwGF9hYx0q0DZ33fnz84GFeVQfYg+kZE1/Q8YTwmapaFzAyEl2/N/aGnHKvK0iT7Rtb8IgNg3FbyxLlpJVpDJw5hDKMxd1KuSYmySbl7h8IqtBThnCRJQH13PMwZnTI4rngBhA+prIBysJRNquogJV1bR5WVkA62pjkE0E/vY5x7CqqqPOPYdyE8RCppWbWDuG0Ygfh0kGGOgkOQBByYCJtJIO0Eq7D+1p5kpWq0kDorVJ9QI2ppWTxiRnjEjGyvcKmK7FKQhiHCibXCjaOBnzEnuEjm2/iNIN4krvTAAB31AAc3cn3++BSpR5x7ccfLGkzzOdTbRxVULmiYVqzZUgMLAOoE+6WY7manKlbvmDf6gGP7xlDKBRNAFre5Kv/KNKGSCkoNgq4b8KhYHzsPSJof05Nx+Cufvik/k5pU5i8MDWlcqXM2UhKh5gGKYWuVKOUArWNSdvL5XPhFgUPEC6Ps6eaELlqGWnmp7gJ2lzHfKS9j11N2m86byQXFDfGxrHN2ydUSpMlS5OX+H2WWXlABTnF0kJSM2YyFHMXL73ikJ6GUociR6GLgn4nMXNEwdnLZBCcyCSAvKopU6gx7raD2lWLxWXFUrLVTCAwWcw8DEnjqijMgKYcPssX/xahzQfr3wnqhk+zqdkrEn9KvlFD6EFi1nBdMc8xRU5c684r/C8EVUKUEFg7Q58YY4nIZYUy2e3SFng3GexmgEOCYTNyUG49hRSb2e4twVPkSLd4FTnmxBDfAwpKSQWNje3mIv6bi8mahgRfaELiHhlM0lSAyukS4PN3xyDJ4vorj9o6y5CleyknwBMOfD3Aq1LecBlG3PxizKfh+TLQBlSPKLZZkugY4mz59UGsQ0aK0i3+JeEpUwEpAfmIrGvwiZLVlCSodBBxmpIyUHEl4PikwU6pYUWSpRF9M6SCB/uI6xzppQyqUoJUkEFQUsJUXdIyJdyHN2fS8d+HcCnrKxkIcC5bZ/3hxp+B2lHOTflbnA+pGMtm8HKIkYlWKE8qe+Z/6TrlHVLs/R7Rhr1LI5sA51Lbk7xtjNFknEO+58Y4IATG67F9aJSpjC8RZFMqdMCUBz8I9ppC56wlA8+UWnwhwumUASL7mAnkUEHCDkdOEOGRKSCRfeHBRCQwjwqCQwgfVVMRSk27ZUo0ZVVUB6urj2qnQJqJkckaeT6h4HVEyN5kyIc+ZDELbORVGRwM0RkGCL2CTHUExYlDTBIDNprFUUtQUKBEWRw/iImIF4okhAZErrGyZA5x4DGzwBgq48Amav/SPE5QT8vSBOWN63FkKmKC1ALSopL6OCxZWjWiJPnuLEHwL+Gke5ilFQSuzy5xk5PVEqlmgy5xSdAfVojBXZ0/eLqmH0A9kD0J8WiVR5ZdOokkAFlpCUkTs4ZIzZgqWwBFh1iMugmqEl0kBSHCrEEDukhuqSLx5+R1J8vv8Ag9LGriuP0cJSlzFaZiQL+FgTDNSSSFIWslRQkJS+wAYZRtGlDQplD698STOAuTf4RNmzOel0U4sKht9kqdO3UfKFjiaV2iQRqkOPAu49w9IJz6gEuPfEasS7f0j5wmLp2MltUJBgvwnOy1KD0IiBXS8qywtqIZeGMKllUua6gQLvo8UXolapnTiNBUVTDt+8L8iqKFhQ2h8xqkzoWkAOUlvFrRXChtGIwbDiYypUCz7P7oZeH8dCyAq8VjKnFsp8R0O8GuHazKq8T5fGjNDo5N7LtpJ6bMI0xacyXhJVjakMwMHKCtM5N4iueLTWijTejirFbNHCiqJKld5o712Fg6QoYm8pWrRXjamtATH379Klhw0CcX4pGUgGEibixI1gZVVhO8MWL7FvKZXVeZalHePMNw+ZUrZIOXnErBcBmVCg4IT8Ytjh7h9ElIsI3JlUdIyGNy2yJwtwwmSkWvDUVBIYRqtYAtECpqIjbb2ylKujepnwLqJ8a1FTAypqo5I5nSfOgbUTo4VNZAqpqydIbGIuUjtU1gEDZtSVFhHGehSjBKio2DmHqCSEuREEhUZG86tAJHKPI2kDbE54ZOFKohTQsvBrACyxDX0AWZLmW+rR0lEk28R+5iDTKdI35DmYI1Keypp6z7QlTFeDIUwibJPj+oyMbKSUp7nUkk+ceylsoHkX9DGu0ZFQsdKFSVSf0q7VeYEAvLAyovzyKG38wa6QQp6xKn1zu6kqsXZn5HQekKGEzO4pNne3R+vlE+pDnMCQdjy5QvI+Um2PxrjFUMa5vWISzmPnAoVE4asse/0P7iO0rEAPwkHq7fXhAUM5IKTJcoSRM7RPaZykymuEs6Vhbup2I2byvCRPK1En6GwA5RGnTw1u8rcnboBHMTsofeMSOO0iSFryGzmx66t7oZaKgysAdID8NYYVETl6D2P1HTN4D4+ENMstBq6J5tNmiqYvcxWmIycsxaeSlD3mLTzPCsOHjNq5hPs5nHmAfnBRAFrC8ImTlWSw0f8AaLAwbhZEoZla7kwdoaCXJTYCIuJ1tmeCbOB+IzpSbCIcvFxL9mBeJzH3gFNnkaQqWOxsMlFk0ONBQ7xhc4jlGce4HPSB2EyZsxuUWFgeEJSO9rEyhHFKx7uaKqmYROB9gwf4f4TUshUweUWgcPl8o3QhKNIOWdvoGOFLsjYXhaJSRaJ0ye0RJ1TA+orIn7HImVFVAmrq4h1Vd1gNV1/WDUTHImVNdAmqr4HVWIPvEPt3MPjjEzyExVSSY6pREEaiC0hmh1JIQ22byEB42rqnKI6pUBCzj1ddhHJ2cDqmr7xvGQNVeMg6BNYOYBdQjIyOZxZWB07AKPl0HOIfH2KmXSqQksVsk2BdKnChfRxv0jIyPNh7s+yl6x6KnOkejWMjI9MmJWGrZShzHw/zBVKntGRkLn2Px9HRCnEc5oj2MgAzRKd4n4Th/bqdVpaTfmo65Ry6n06eRkEgZukOSRZhYDYbNsI9SOsZGQROdpSQ77Rzq8VRLJYXMexkccCK3iS0LVbxCox5GQSRwNVialR3oe+oPGRkZLoKPZYGBoSkCGqnnMI8jIgmWROiqqI82qjIyBQbB9TVwHq66MjIOKBbA1XXwvYjiZjIyKccUTzbB1NPKlXgm0ZGQ5iCRSAkwYpk84yMgGEZXVSUJJhHrZ5mLJjIyCQJqKYxkZGRtmn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01008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移动用户特征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4797152"/>
            <a:ext cx="4834880" cy="137536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移动用户使用习惯特点：</a:t>
            </a:r>
            <a:endParaRPr lang="en-US" altLang="zh-CN" dirty="0"/>
          </a:p>
          <a:p>
            <a:pPr lvl="1"/>
            <a:r>
              <a:rPr lang="zh-CN" altLang="en-US" dirty="0"/>
              <a:t>随时随地、使用环境复杂多变；</a:t>
            </a:r>
            <a:endParaRPr lang="en-US" altLang="zh-CN" dirty="0"/>
          </a:p>
          <a:p>
            <a:pPr lvl="1"/>
            <a:r>
              <a:rPr lang="zh-CN" altLang="en-US" dirty="0"/>
              <a:t>碎片化，频繁使用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C:\Users\Administrator\Downloads\a6fea0ffa1f0b953fa3ce11ce1c45d4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59852"/>
            <a:ext cx="21907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ok125.co/uploads/02GG-D/GG2014_077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39" y="1581124"/>
            <a:ext cx="38195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3.sinaimg.cn/bmiddle/61fecdffjw1epv4f2ybdbg206y048e8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6952"/>
            <a:ext cx="238125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移动电商用户特点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相较于</a:t>
            </a:r>
            <a:r>
              <a:rPr lang="en-US" altLang="zh-CN" dirty="0"/>
              <a:t>PC</a:t>
            </a:r>
            <a:r>
              <a:rPr lang="zh-CN" altLang="en-US" dirty="0"/>
              <a:t>端，移动电商最明显的优势在于方便，</a:t>
            </a:r>
            <a:r>
              <a:rPr lang="zh-CN" altLang="en-US" dirty="0">
                <a:solidFill>
                  <a:srgbClr val="FFFF00"/>
                </a:solidFill>
              </a:rPr>
              <a:t>随时随地</a:t>
            </a:r>
            <a:r>
              <a:rPr lang="zh-CN" altLang="en-US" dirty="0"/>
              <a:t>都可以完成购物，满足用户的</a:t>
            </a:r>
            <a:r>
              <a:rPr lang="zh-CN" altLang="en-US" dirty="0">
                <a:solidFill>
                  <a:srgbClr val="FFFF00"/>
                </a:solidFill>
              </a:rPr>
              <a:t>即时性消费</a:t>
            </a:r>
            <a:r>
              <a:rPr lang="zh-CN" altLang="en-US" dirty="0"/>
              <a:t>需求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移动</a:t>
            </a:r>
            <a:r>
              <a:rPr lang="zh-CN" altLang="en-US" dirty="0"/>
              <a:t>购物和生活场景相互交融，不管是移动电商的功能属性还是娱乐属性，都得到了极大的彰显，</a:t>
            </a:r>
            <a:r>
              <a:rPr lang="zh-CN" altLang="en-US" dirty="0">
                <a:solidFill>
                  <a:srgbClr val="FFFF00"/>
                </a:solidFill>
              </a:rPr>
              <a:t>偶发型和冲动型消费</a:t>
            </a:r>
            <a:r>
              <a:rPr lang="zh-CN" altLang="en-US" dirty="0"/>
              <a:t>快速增长。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7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每天用户使用时间趋势</a:t>
            </a:r>
            <a:endParaRPr lang="zh-CN" altLang="en-US" dirty="0"/>
          </a:p>
        </p:txBody>
      </p:sp>
      <p:pic>
        <p:nvPicPr>
          <p:cNvPr id="3074" name="Picture 2" descr="http://mmbiz.qpic.cn/mmbiz/1ibVfXfhQiaUg4hibTDAkIKvHCCrUkbkSBVk8JkyoicXT6uC0a8iah7YABmGA5UoZdNyBeoh92ZLYZHXPNrIpyr408Q/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23645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7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稳">
  <a:themeElements>
    <a:clrScheme name="沉稳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沉稳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900</TotalTime>
  <Words>933</Words>
  <Application>Microsoft Office PowerPoint</Application>
  <PresentationFormat>全屏显示(4:3)</PresentationFormat>
  <Paragraphs>161</Paragraphs>
  <Slides>35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沉稳</vt:lpstr>
      <vt:lpstr>移动相关产品的技术特征</vt:lpstr>
      <vt:lpstr>移动产品的特征</vt:lpstr>
      <vt:lpstr>2014Q4的移动数据</vt:lpstr>
      <vt:lpstr>电商双11移动端占4成</vt:lpstr>
      <vt:lpstr>移动互联网的趋势</vt:lpstr>
      <vt:lpstr>移动用户特征</vt:lpstr>
      <vt:lpstr>移动用户特征</vt:lpstr>
      <vt:lpstr>移动电商用户特点</vt:lpstr>
      <vt:lpstr>每天用户使用时间趋势</vt:lpstr>
      <vt:lpstr>典型的移动电商做法</vt:lpstr>
      <vt:lpstr>移动网络特点</vt:lpstr>
      <vt:lpstr>移动网络特征</vt:lpstr>
      <vt:lpstr>流量、费用</vt:lpstr>
      <vt:lpstr>网络通路</vt:lpstr>
      <vt:lpstr>移动网络特点</vt:lpstr>
      <vt:lpstr>移动终端特点</vt:lpstr>
      <vt:lpstr>PowerPoint 演示文稿</vt:lpstr>
      <vt:lpstr>适配的问题</vt:lpstr>
      <vt:lpstr>Android屏幕适配</vt:lpstr>
      <vt:lpstr>H5的屏幕适应</vt:lpstr>
      <vt:lpstr>更大的并发请求</vt:lpstr>
      <vt:lpstr>电池问题</vt:lpstr>
      <vt:lpstr>输入不方便</vt:lpstr>
      <vt:lpstr>多电子市场</vt:lpstr>
      <vt:lpstr>混搭Hybrid app</vt:lpstr>
      <vt:lpstr>PowerPoint 演示文稿</vt:lpstr>
      <vt:lpstr>移动终端特点</vt:lpstr>
      <vt:lpstr>移动安全</vt:lpstr>
      <vt:lpstr>微信红包随便领</vt:lpstr>
      <vt:lpstr>安居客app客户端xss盲打任意用户</vt:lpstr>
      <vt:lpstr>凤凰网某接口设计不当 可暴力破解可撞库</vt:lpstr>
      <vt:lpstr>伪基站</vt:lpstr>
      <vt:lpstr>移动安全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</dc:creator>
  <cp:lastModifiedBy>p</cp:lastModifiedBy>
  <cp:revision>198</cp:revision>
  <dcterms:created xsi:type="dcterms:W3CDTF">2015-03-11T07:15:49Z</dcterms:created>
  <dcterms:modified xsi:type="dcterms:W3CDTF">2015-04-03T08:27:08Z</dcterms:modified>
</cp:coreProperties>
</file>